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9" r:id="rId2"/>
    <p:sldId id="304" r:id="rId3"/>
    <p:sldId id="301" r:id="rId4"/>
    <p:sldId id="300" r:id="rId5"/>
    <p:sldId id="302" r:id="rId6"/>
    <p:sldId id="305" r:id="rId7"/>
    <p:sldId id="279" r:id="rId8"/>
    <p:sldId id="310" r:id="rId9"/>
    <p:sldId id="309" r:id="rId10"/>
    <p:sldId id="298" r:id="rId11"/>
    <p:sldId id="272" r:id="rId12"/>
    <p:sldId id="277" r:id="rId13"/>
    <p:sldId id="312" r:id="rId14"/>
    <p:sldId id="311" r:id="rId15"/>
    <p:sldId id="295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5933241-824F-4FC8-989D-2011AB29EB59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4A51312-9DD5-4AEF-83DE-80E490AC9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4296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«Из истории стихотворных размеров»</a:t>
            </a:r>
          </a:p>
        </p:txBody>
      </p:sp>
      <p:pic>
        <p:nvPicPr>
          <p:cNvPr id="4" name="Picture 1" descr="65382382_poyeziya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2456" y="3357562"/>
            <a:ext cx="593372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Palatino Linotype" pitchFamily="18" charset="0"/>
              </a:rPr>
              <a:t>Трехсложные античные размеры</a:t>
            </a:r>
            <a:r>
              <a:rPr lang="ru-RU" sz="3600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sz="3600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Трибрахий</a:t>
            </a:r>
            <a:r>
              <a:rPr lang="ru-RU" sz="2400" dirty="0" smtClean="0">
                <a:latin typeface="Palatino Linotype" pitchFamily="18" charset="0"/>
              </a:rPr>
              <a:t> —</a:t>
            </a:r>
            <a:r>
              <a:rPr lang="ru-RU" sz="2800" dirty="0" smtClean="0">
                <a:latin typeface="Palatino Linotype" pitchFamily="18" charset="0"/>
              </a:rPr>
              <a:t>в стихе фиксируется только количество  времени, т.е., долготы звучания гласного или паузы.</a:t>
            </a:r>
          </a:p>
          <a:p>
            <a:endParaRPr lang="ru-RU" sz="2400" dirty="0" smtClean="0">
              <a:latin typeface="Palatino Linotype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Бакхий</a:t>
            </a:r>
            <a:r>
              <a:rPr lang="ru-RU" sz="2400" dirty="0" smtClean="0">
                <a:latin typeface="Palatino Linotype" pitchFamily="18" charset="0"/>
              </a:rPr>
              <a:t> - </a:t>
            </a:r>
            <a:r>
              <a:rPr lang="ru-RU" sz="2800" dirty="0" smtClean="0">
                <a:latin typeface="Palatino Linotype" pitchFamily="18" charset="0"/>
              </a:rPr>
              <a:t>стопу образуют краткий слог и два долгих слога с ударением на первом долгом.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Антибакхий</a:t>
            </a:r>
            <a:r>
              <a:rPr lang="ru-RU" sz="2800" b="1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2800" dirty="0" smtClean="0">
                <a:latin typeface="Palatino Linotype" pitchFamily="18" charset="0"/>
              </a:rPr>
              <a:t>– стопа состоит из двух ударных и одного неударного слога.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Амфима́кр</a:t>
            </a:r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 (</a:t>
            </a:r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кретик</a:t>
            </a:r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) </a:t>
            </a:r>
            <a:r>
              <a:rPr lang="ru-RU" sz="2800" dirty="0" smtClean="0">
                <a:latin typeface="Palatino Linotype" pitchFamily="18" charset="0"/>
              </a:rPr>
              <a:t>– обоюдно-долгий </a:t>
            </a:r>
            <a:r>
              <a:rPr lang="ru-RU" sz="2800" b="1" dirty="0" smtClean="0">
                <a:solidFill>
                  <a:srgbClr val="003300"/>
                </a:solidFill>
              </a:rPr>
              <a:t>—/—</a:t>
            </a:r>
            <a:endParaRPr lang="ru-RU" sz="28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r>
              <a:rPr lang="ru-RU" sz="2800" dirty="0" smtClean="0">
                <a:latin typeface="Palatino Linotype" pitchFamily="18" charset="0"/>
              </a:rPr>
              <a:t> 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endParaRPr lang="ru-RU" sz="2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Современные стихотворные размеры</a:t>
            </a:r>
          </a:p>
          <a:p>
            <a:endParaRPr lang="ru-RU" sz="32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Palatino Linotype" pitchFamily="18" charset="0"/>
              </a:rPr>
              <a:t>Двусложные: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Хорей</a:t>
            </a:r>
            <a:r>
              <a:rPr lang="ru-RU" sz="3200" dirty="0" smtClean="0">
                <a:latin typeface="Palatino Linotype" pitchFamily="18" charset="0"/>
              </a:rPr>
              <a:t> - </a:t>
            </a:r>
            <a:r>
              <a:rPr lang="ru-RU" sz="2800" dirty="0" smtClean="0">
                <a:latin typeface="Palatino Linotype" pitchFamily="18" charset="0"/>
              </a:rPr>
              <a:t>первый слог – ударный, второй – безударный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/</a:t>
            </a:r>
            <a:r>
              <a:rPr lang="ru-RU" sz="4000" b="1" dirty="0" smtClean="0">
                <a:solidFill>
                  <a:srgbClr val="003300"/>
                </a:solidFill>
              </a:rPr>
              <a:t>  -</a:t>
            </a:r>
          </a:p>
          <a:p>
            <a:endParaRPr lang="ru-RU" sz="32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Ямб</a:t>
            </a:r>
            <a:r>
              <a:rPr lang="ru-RU" sz="2400" dirty="0" smtClean="0">
                <a:latin typeface="Palatino Linotype" pitchFamily="18" charset="0"/>
              </a:rPr>
              <a:t> - </a:t>
            </a:r>
            <a:r>
              <a:rPr lang="ru-RU" sz="2800" dirty="0" smtClean="0">
                <a:latin typeface="Palatino Linotype" pitchFamily="18" charset="0"/>
              </a:rPr>
              <a:t>первый слог – безударный, второй –  ударный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3300"/>
                </a:solidFill>
              </a:rPr>
              <a:t>-  </a:t>
            </a:r>
            <a:r>
              <a:rPr lang="ru-RU" sz="4000" b="1" dirty="0" smtClean="0">
                <a:solidFill>
                  <a:srgbClr val="FF0000"/>
                </a:solidFill>
              </a:rPr>
              <a:t>/</a:t>
            </a:r>
            <a:r>
              <a:rPr lang="ru-RU" sz="4000" b="1" dirty="0" smtClean="0">
                <a:solidFill>
                  <a:srgbClr val="003300"/>
                </a:solidFill>
              </a:rPr>
              <a:t>  </a:t>
            </a:r>
          </a:p>
          <a:p>
            <a:endParaRPr lang="ru-RU" sz="2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Современные стихотворные размеры</a:t>
            </a:r>
            <a:endParaRPr lang="ru-RU" sz="32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Palatino Linotype" pitchFamily="18" charset="0"/>
              </a:rPr>
              <a:t>Трехсложные: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дактиль</a:t>
            </a:r>
            <a:r>
              <a:rPr lang="ru-RU" sz="3200" dirty="0" smtClean="0">
                <a:latin typeface="Palatino Linotype" pitchFamily="18" charset="0"/>
              </a:rPr>
              <a:t> - </a:t>
            </a:r>
            <a:r>
              <a:rPr lang="ru-RU" sz="2800" dirty="0" smtClean="0">
                <a:latin typeface="Palatino Linotype" pitchFamily="18" charset="0"/>
              </a:rPr>
              <a:t>первый слог – ударный, второй и третий – безударные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/</a:t>
            </a:r>
            <a:r>
              <a:rPr lang="ru-RU" sz="4000" b="1" dirty="0" smtClean="0">
                <a:solidFill>
                  <a:srgbClr val="003300"/>
                </a:solidFill>
              </a:rPr>
              <a:t>  - -</a:t>
            </a:r>
            <a:endParaRPr lang="ru-RU" sz="32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амфибрахий</a:t>
            </a:r>
            <a:r>
              <a:rPr lang="ru-RU" sz="2400" dirty="0" smtClean="0">
                <a:latin typeface="Palatino Linotype" pitchFamily="18" charset="0"/>
              </a:rPr>
              <a:t> – </a:t>
            </a:r>
            <a:r>
              <a:rPr lang="ru-RU" sz="2800" dirty="0" smtClean="0">
                <a:latin typeface="Palatino Linotype" pitchFamily="18" charset="0"/>
              </a:rPr>
              <a:t>ударение падает на второй слог, первый и третий - безударные</a:t>
            </a:r>
          </a:p>
          <a:p>
            <a:pPr algn="ctr"/>
            <a:r>
              <a:rPr lang="ru-RU" sz="4000" b="1" dirty="0" smtClean="0">
                <a:solidFill>
                  <a:srgbClr val="003300"/>
                </a:solidFill>
              </a:rPr>
              <a:t>- </a:t>
            </a:r>
            <a:r>
              <a:rPr lang="ru-RU" sz="4000" b="1" dirty="0" smtClean="0">
                <a:solidFill>
                  <a:srgbClr val="FF0000"/>
                </a:solidFill>
              </a:rPr>
              <a:t>/ </a:t>
            </a:r>
            <a:r>
              <a:rPr lang="ru-RU" sz="4000" b="1" dirty="0" smtClean="0">
                <a:solidFill>
                  <a:srgbClr val="003300"/>
                </a:solidFill>
              </a:rPr>
              <a:t>-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анапест</a:t>
            </a:r>
            <a:r>
              <a:rPr lang="ru-RU" sz="3600" dirty="0" smtClean="0">
                <a:latin typeface="Palatino Linotype" pitchFamily="18" charset="0"/>
              </a:rPr>
              <a:t>- </a:t>
            </a:r>
            <a:r>
              <a:rPr lang="ru-RU" sz="2800" dirty="0" smtClean="0">
                <a:latin typeface="Palatino Linotype" pitchFamily="18" charset="0"/>
              </a:rPr>
              <a:t>ударение падает на третий слог, первый и второй  безударные</a:t>
            </a:r>
          </a:p>
          <a:p>
            <a:pPr algn="ctr"/>
            <a:r>
              <a:rPr lang="ru-RU" sz="4000" b="1" dirty="0" smtClean="0">
                <a:solidFill>
                  <a:srgbClr val="003300"/>
                </a:solidFill>
              </a:rPr>
              <a:t>- - </a:t>
            </a:r>
            <a:r>
              <a:rPr lang="ru-RU" sz="4000" b="1" dirty="0" smtClean="0">
                <a:solidFill>
                  <a:srgbClr val="FF0000"/>
                </a:solidFill>
              </a:rPr>
              <a:t>/</a:t>
            </a:r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2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429684" cy="6031977"/>
        </p:xfrm>
        <a:graphic>
          <a:graphicData uri="http://schemas.openxmlformats.org/drawingml/2006/table">
            <a:tbl>
              <a:tblPr/>
              <a:tblGrid>
                <a:gridCol w="2000264"/>
                <a:gridCol w="6429420"/>
              </a:tblGrid>
              <a:tr h="14823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/ /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пиррихий, </a:t>
                      </a:r>
                      <a:r>
                        <a:rPr lang="ru-RU" sz="2800" b="1" kern="1200" dirty="0" err="1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дибрахий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(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_</a:t>
                      </a:r>
                      <a:r>
                        <a:rPr lang="ru-RU" sz="3200" b="1" baseline="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 _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</a:rPr>
                        <a:t>( -  /)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спондей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__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хорей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- современный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__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ямб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- современный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14290"/>
          <a:ext cx="7858180" cy="6500856"/>
        </p:xfrm>
        <a:graphic>
          <a:graphicData uri="http://schemas.openxmlformats.org/drawingml/2006/table">
            <a:tbl>
              <a:tblPr/>
              <a:tblGrid>
                <a:gridCol w="1844398"/>
                <a:gridCol w="6013782"/>
              </a:tblGrid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/ / /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kern="1200" dirty="0" smtClean="0"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трибрахий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/ _ _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бакхий</a:t>
                      </a:r>
                      <a:r>
                        <a:rPr lang="ru-RU" sz="2400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baseline="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_ _ </a:t>
                      </a:r>
                      <a:r>
                        <a:rPr lang="ru-RU" sz="2400" b="1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/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антибакхий</a:t>
                      </a:r>
                      <a:r>
                        <a:rPr lang="ru-RU" sz="24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baseline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_ </a:t>
                      </a:r>
                      <a:r>
                        <a:rPr lang="ru-RU" sz="2400" b="1" kern="120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ru-RU" sz="2400" b="1" kern="1200" baseline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_</a:t>
                      </a:r>
                      <a:endParaRPr lang="ru-RU" sz="2400" b="1" kern="1200" dirty="0" smtClean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002060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kern="1200" dirty="0" err="1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кретик</a:t>
                      </a:r>
                      <a:r>
                        <a:rPr lang="ru-RU" sz="2400" kern="120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амфимакр 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 -  -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kern="1200" dirty="0" err="1" smtClean="0"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молосс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- античный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/ - -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дактиль</a:t>
                      </a:r>
                      <a:r>
                        <a:rPr lang="ru-RU" sz="2400" kern="12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современный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00206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 /  -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kern="120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амфибрахий</a:t>
                      </a:r>
                      <a:r>
                        <a:rPr lang="ru-RU" sz="2400" kern="120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 современный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812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400" b="1" kern="1200" baseline="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 - </a:t>
                      </a:r>
                      <a:r>
                        <a:rPr lang="ru-RU" sz="2400" b="1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/</a:t>
                      </a: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rgbClr val="0033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анапест</a:t>
                      </a:r>
                      <a:r>
                        <a:rPr lang="ru-RU" sz="24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(антидактиль) -современный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572560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Вывод: 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atin typeface="Palatino Linotype" pitchFamily="18" charset="0"/>
              </a:rPr>
              <a:t>основное отличие современных и античных стихотворных размеров - долгота звучания каждого слога;</a:t>
            </a: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atin typeface="Palatino Linotype" pitchFamily="18" charset="0"/>
              </a:rPr>
              <a:t>современные стихотворные размеры возникли на основе античных</a:t>
            </a:r>
            <a:r>
              <a:rPr lang="ru-RU" sz="3200" b="1" dirty="0" smtClean="0">
                <a:solidFill>
                  <a:srgbClr val="003300"/>
                </a:solidFill>
                <a:latin typeface="Palatino Linotype" pitchFamily="18" charset="0"/>
              </a:rPr>
              <a:t>. 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714356"/>
            <a:ext cx="49097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Благодарим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за внимание !</a:t>
            </a:r>
          </a:p>
        </p:txBody>
      </p:sp>
      <p:pic>
        <p:nvPicPr>
          <p:cNvPr id="1026" name="Picture 2" descr="D:\МОИ РАБ ДОКУМ\ЧЮИС 2017\ЧЮИС Кривопустов\85371176_001_Kalliopa_muza_yele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571744"/>
            <a:ext cx="215988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57256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Цель: </a:t>
            </a:r>
            <a:r>
              <a:rPr lang="ru-RU" sz="2800" dirty="0" smtClean="0"/>
              <a:t>определить, являются ли современные стихотворные размеры совершенно новыми или они видоизменились на основе античных с течением времени</a:t>
            </a:r>
            <a:r>
              <a:rPr lang="ru-RU" sz="2400" dirty="0" smtClean="0"/>
              <a:t>.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14620"/>
            <a:ext cx="8572560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ознакомиться с историей возникновения поэтического искусства,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изучить античные стихотворные размеры и правила современного стихосложения,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сравнить и сделать вывод о схожести старых </a:t>
            </a:r>
          </a:p>
          <a:p>
            <a:r>
              <a:rPr lang="ru-RU" sz="2800" dirty="0" smtClean="0"/>
              <a:t>и новых поэтических размеров.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0144767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0"/>
            <a:ext cx="79800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71480"/>
            <a:ext cx="8858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Palatino Linotype" pitchFamily="18" charset="0"/>
              </a:rPr>
              <a:t>Гекзаметр</a:t>
            </a:r>
            <a:r>
              <a:rPr lang="ru-RU" sz="2400" dirty="0" smtClean="0">
                <a:latin typeface="Palatino Linotype" pitchFamily="18" charset="0"/>
              </a:rPr>
              <a:t> -  </a:t>
            </a:r>
          </a:p>
          <a:p>
            <a:pPr algn="ctr"/>
            <a:r>
              <a:rPr lang="ru-RU" sz="2400" dirty="0" smtClean="0">
                <a:latin typeface="Palatino Linotype" pitchFamily="18" charset="0"/>
              </a:rPr>
              <a:t>шестистопный стих с двухвариантным заполнением стоп </a:t>
            </a:r>
          </a:p>
          <a:p>
            <a:pPr algn="ctr"/>
            <a:r>
              <a:rPr lang="ru-RU" sz="2400" dirty="0" smtClean="0">
                <a:latin typeface="Palatino Linotype" pitchFamily="18" charset="0"/>
              </a:rPr>
              <a:t>из пяти ДАКТИЛЕЙ или СПОНДЕЕВ, и одного спондея или хорея в последней стопе. </a:t>
            </a:r>
          </a:p>
          <a:p>
            <a:pPr algn="ctr"/>
            <a:r>
              <a:rPr lang="ru-RU" sz="2400" dirty="0" smtClean="0">
                <a:latin typeface="Palatino Linotype" pitchFamily="18" charset="0"/>
              </a:rPr>
              <a:t>Происходит регулярное замещение  </a:t>
            </a:r>
          </a:p>
          <a:p>
            <a:pPr algn="ctr"/>
            <a:r>
              <a:rPr lang="ru-RU" sz="2400" dirty="0" smtClean="0">
                <a:latin typeface="Palatino Linotype" pitchFamily="18" charset="0"/>
              </a:rPr>
              <a:t>ДАКТИЛЯ на СПОНДЕЙ.</a:t>
            </a:r>
            <a:endParaRPr lang="ru-RU" sz="2400" dirty="0">
              <a:latin typeface="Palatino Linotype" pitchFamily="18" charset="0"/>
            </a:endParaRPr>
          </a:p>
        </p:txBody>
      </p:sp>
      <p:pic>
        <p:nvPicPr>
          <p:cNvPr id="1026" name="Picture 2" descr="D:\МОИ РАБ ДОКУМ\ЧЮИС 2017\ЧЮИС Кривопустов\ps_anc_greek_music_1382943119.jpg.814x610_q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437112"/>
            <a:ext cx="2714644" cy="203681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75656" y="3284984"/>
            <a:ext cx="62151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́//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 |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—́//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 |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—́ // 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—́//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 |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—́//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 | —́X</a:t>
            </a: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́—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lang="ru-RU" altLang="zh-CN" sz="2800" b="1" dirty="0" smtClean="0">
                <a:solidFill>
                  <a:srgbClr val="003300"/>
                </a:solidFill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—́—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lang="ru-RU" altLang="zh-CN" sz="2800" b="1" dirty="0" smtClean="0">
                <a:solidFill>
                  <a:srgbClr val="003300"/>
                </a:solidFill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—́—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lang="ru-RU" altLang="zh-CN" sz="2800" b="1" dirty="0" smtClean="0">
                <a:solidFill>
                  <a:srgbClr val="003300"/>
                </a:solidFill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—́—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lang="ru-RU" altLang="zh-CN" sz="2800" b="1" dirty="0" smtClean="0">
                <a:solidFill>
                  <a:srgbClr val="003300"/>
                </a:solidFill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—́—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| —́X</a:t>
            </a: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428604"/>
            <a:ext cx="84296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АНТИЧНЫЕ СПОСОБЫ СТИХОСЛОЖЕНИЯ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Palatino Linotype" pitchFamily="18" charset="0"/>
              </a:rPr>
              <a:t>Двустрочные</a:t>
            </a:r>
            <a:r>
              <a:rPr lang="ru-RU" sz="3600" b="1" dirty="0" smtClean="0">
                <a:solidFill>
                  <a:srgbClr val="FF0000"/>
                </a:solidFill>
                <a:latin typeface="Palatino Linotype" pitchFamily="18" charset="0"/>
              </a:rPr>
              <a:t> строфы</a:t>
            </a:r>
            <a:r>
              <a:rPr lang="ru-RU" sz="3600" dirty="0" smtClean="0">
                <a:solidFill>
                  <a:srgbClr val="FF0000"/>
                </a:solidFill>
                <a:latin typeface="Palatino Linotype" pitchFamily="18" charset="0"/>
              </a:rPr>
              <a:t>:</a:t>
            </a:r>
          </a:p>
          <a:p>
            <a:pPr algn="ctr"/>
            <a:endParaRPr lang="ru-RU" sz="3200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Алкманова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dirty="0" smtClean="0">
                <a:latin typeface="Palatino Linotype" pitchFamily="18" charset="0"/>
              </a:rPr>
              <a:t>строфа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b="1" dirty="0" smtClean="0"/>
              <a:t>–</a:t>
            </a:r>
            <a:r>
              <a:rPr lang="ru-RU" sz="2800" dirty="0" smtClean="0">
                <a:latin typeface="Palatino Linotype" pitchFamily="18" charset="0"/>
              </a:rPr>
              <a:t>дактилический гекзаметр + </a:t>
            </a:r>
            <a:r>
              <a:rPr lang="ru-RU" sz="2800" dirty="0" err="1" smtClean="0">
                <a:latin typeface="Palatino Linotype" pitchFamily="18" charset="0"/>
              </a:rPr>
              <a:t>алкманов</a:t>
            </a:r>
            <a:r>
              <a:rPr lang="ru-RU" sz="2800" dirty="0" smtClean="0">
                <a:latin typeface="Palatino Linotype" pitchFamily="18" charset="0"/>
              </a:rPr>
              <a:t> стих</a:t>
            </a:r>
          </a:p>
          <a:p>
            <a:endParaRPr lang="ru-RU" sz="2800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pPr lvl="3"/>
            <a:r>
              <a:rPr lang="ru-RU" sz="2800" b="1" dirty="0" smtClean="0"/>
              <a:t>—// | —// | —// | —// | —// | —X </a:t>
            </a:r>
          </a:p>
          <a:p>
            <a:pPr lvl="3"/>
            <a:r>
              <a:rPr lang="ru-RU" sz="2800" b="1" dirty="0" smtClean="0"/>
              <a:t>// —// | —// | —// | —</a:t>
            </a:r>
            <a:endParaRPr lang="ru-RU" sz="2800" b="1" dirty="0" smtClean="0">
              <a:solidFill>
                <a:srgbClr val="0033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Гиппонактов</a:t>
            </a:r>
            <a:r>
              <a:rPr lang="ru-RU" sz="3200" dirty="0" err="1" smtClean="0">
                <a:solidFill>
                  <a:srgbClr val="002060"/>
                </a:solidFill>
                <a:latin typeface="Palatino Linotype" pitchFamily="18" charset="0"/>
              </a:rPr>
              <a:t>а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dirty="0" smtClean="0">
                <a:latin typeface="Palatino Linotype" pitchFamily="18" charset="0"/>
              </a:rPr>
              <a:t>строфа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2800" dirty="0" smtClean="0">
                <a:latin typeface="Palatino Linotype" pitchFamily="18" charset="0"/>
              </a:rPr>
              <a:t>–трохеический диметр + ямбический триметр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—́/ </a:t>
            </a:r>
            <a:r>
              <a:rPr lang="ru-RU" sz="2800" b="1" dirty="0" smtClean="0"/>
              <a:t>¦ </a:t>
            </a:r>
            <a:r>
              <a:rPr lang="ru-RU" sz="2800" b="1" dirty="0" smtClean="0">
                <a:solidFill>
                  <a:srgbClr val="002060"/>
                </a:solidFill>
              </a:rPr>
              <a:t>—/</a:t>
            </a:r>
            <a:r>
              <a:rPr lang="ru-RU" sz="2800" b="1" dirty="0" smtClean="0"/>
              <a:t> | </a:t>
            </a:r>
            <a:r>
              <a:rPr lang="ru-RU" sz="2800" b="1" dirty="0" smtClean="0">
                <a:solidFill>
                  <a:srgbClr val="002060"/>
                </a:solidFill>
              </a:rPr>
              <a:t>—́/ </a:t>
            </a:r>
            <a:r>
              <a:rPr lang="ru-RU" sz="2800" b="1" dirty="0" smtClean="0"/>
              <a:t>¦ —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3300"/>
                </a:solidFill>
              </a:rPr>
              <a:t>/—́ </a:t>
            </a:r>
            <a:r>
              <a:rPr lang="ru-RU" sz="2800" b="1" dirty="0" smtClean="0"/>
              <a:t>¦ </a:t>
            </a:r>
            <a:r>
              <a:rPr lang="ru-RU" sz="2800" b="1" dirty="0" smtClean="0">
                <a:solidFill>
                  <a:srgbClr val="003300"/>
                </a:solidFill>
              </a:rPr>
              <a:t>/—</a:t>
            </a:r>
            <a:r>
              <a:rPr lang="ru-RU" sz="2800" b="1" dirty="0" smtClean="0"/>
              <a:t> | </a:t>
            </a:r>
            <a:r>
              <a:rPr lang="ru-RU" sz="2800" b="1" dirty="0" smtClean="0">
                <a:solidFill>
                  <a:srgbClr val="003300"/>
                </a:solidFill>
              </a:rPr>
              <a:t>/—́ </a:t>
            </a:r>
            <a:r>
              <a:rPr lang="ru-RU" sz="2800" b="1" dirty="0" smtClean="0"/>
              <a:t>¦ </a:t>
            </a:r>
            <a:r>
              <a:rPr lang="ru-RU" sz="2800" b="1" dirty="0" smtClean="0">
                <a:solidFill>
                  <a:srgbClr val="003300"/>
                </a:solidFill>
              </a:rPr>
              <a:t>/—</a:t>
            </a:r>
            <a:r>
              <a:rPr lang="ru-RU" sz="2800" b="1" dirty="0" smtClean="0"/>
              <a:t> | </a:t>
            </a:r>
            <a:r>
              <a:rPr lang="ru-RU" sz="2800" b="1" dirty="0" smtClean="0">
                <a:solidFill>
                  <a:srgbClr val="003300"/>
                </a:solidFill>
              </a:rPr>
              <a:t>/—́ </a:t>
            </a:r>
            <a:r>
              <a:rPr lang="ru-RU" sz="2800" b="1" dirty="0" smtClean="0"/>
              <a:t>¦ X</a:t>
            </a:r>
            <a:endParaRPr lang="ru-RU" sz="2800" b="1" dirty="0" smtClean="0">
              <a:solidFill>
                <a:srgbClr val="003300"/>
              </a:solidFill>
              <a:latin typeface="Palatino Linotyp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786058"/>
            <a:ext cx="800105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Сапфическая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dirty="0" smtClean="0">
                <a:latin typeface="Palatino Linotype" pitchFamily="18" charset="0"/>
              </a:rPr>
              <a:t>(большая и малая) строфа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b="1" dirty="0" smtClean="0"/>
              <a:t>–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Palatino Linotype" pitchFamily="18" charset="0"/>
              </a:rPr>
              <a:t>три </a:t>
            </a:r>
            <a:r>
              <a:rPr lang="ru-RU" sz="2800" dirty="0" err="1" smtClean="0">
                <a:latin typeface="Palatino Linotype" pitchFamily="18" charset="0"/>
              </a:rPr>
              <a:t>сапфических</a:t>
            </a:r>
            <a:r>
              <a:rPr lang="ru-RU" sz="2800" dirty="0" smtClean="0">
                <a:latin typeface="Palatino Linotype" pitchFamily="18" charset="0"/>
              </a:rPr>
              <a:t> </a:t>
            </a:r>
            <a:r>
              <a:rPr lang="ru-RU" sz="2800" dirty="0" err="1" smtClean="0">
                <a:latin typeface="Palatino Linotype" pitchFamily="18" charset="0"/>
              </a:rPr>
              <a:t>одиннадцатисложных</a:t>
            </a:r>
            <a:r>
              <a:rPr lang="ru-RU" sz="2800" dirty="0" smtClean="0">
                <a:latin typeface="Palatino Linotype" pitchFamily="18" charset="0"/>
              </a:rPr>
              <a:t> стиха + </a:t>
            </a:r>
            <a:r>
              <a:rPr lang="ru-RU" sz="2800" dirty="0" err="1" smtClean="0">
                <a:latin typeface="Palatino Linotype" pitchFamily="18" charset="0"/>
              </a:rPr>
              <a:t>адоний</a:t>
            </a:r>
            <a:endParaRPr lang="ru-RU" sz="2800" dirty="0" smtClean="0">
              <a:latin typeface="Palatino Linotyp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—/ ¦ —X | —//— | /— ¦ X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—/ ¦ —X | —//— | /— ¦ X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—/ ¦ —X | —//— | /— ¦ X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3300"/>
                </a:solidFill>
              </a:rPr>
              <a:t>—// | —X</a:t>
            </a:r>
          </a:p>
          <a:p>
            <a:endParaRPr lang="ru-RU" sz="28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8680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Сатурнийский</a:t>
            </a:r>
            <a:r>
              <a:rPr lang="ru-RU" sz="3200" b="1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dirty="0" smtClean="0">
                <a:latin typeface="Palatino Linotype" pitchFamily="18" charset="0"/>
              </a:rPr>
              <a:t>стих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2800" dirty="0" smtClean="0">
                <a:latin typeface="Palatino Linotype" pitchFamily="18" charset="0"/>
              </a:rPr>
              <a:t>– из 2 полустиший – </a:t>
            </a:r>
          </a:p>
          <a:p>
            <a:r>
              <a:rPr lang="ru-RU" sz="2800" dirty="0" smtClean="0">
                <a:latin typeface="Palatino Linotype" pitchFamily="18" charset="0"/>
              </a:rPr>
              <a:t>7-сложного и 6-сложного. Полный слоговой состав стиха — 3 + 4 || 3 + 3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—́/ </a:t>
            </a:r>
            <a:r>
              <a:rPr lang="ru-RU" sz="2800" b="1" dirty="0" smtClean="0"/>
              <a:t>¦ </a:t>
            </a:r>
            <a:r>
              <a:rPr lang="ru-RU" sz="2800" b="1" dirty="0" smtClean="0">
                <a:solidFill>
                  <a:srgbClr val="002060"/>
                </a:solidFill>
              </a:rPr>
              <a:t>—/</a:t>
            </a:r>
            <a:r>
              <a:rPr lang="ru-RU" sz="2800" b="1" dirty="0" smtClean="0"/>
              <a:t> | </a:t>
            </a:r>
            <a:r>
              <a:rPr lang="ru-RU" sz="2800" b="1" dirty="0" smtClean="0">
                <a:solidFill>
                  <a:srgbClr val="002060"/>
                </a:solidFill>
              </a:rPr>
              <a:t>—́/ </a:t>
            </a:r>
            <a:r>
              <a:rPr lang="ru-RU" sz="2800" b="1" dirty="0" smtClean="0"/>
              <a:t>¦ —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3300"/>
                </a:solidFill>
              </a:rPr>
              <a:t>/—́ </a:t>
            </a:r>
            <a:r>
              <a:rPr lang="ru-RU" sz="2800" b="1" dirty="0" smtClean="0"/>
              <a:t>¦ </a:t>
            </a:r>
            <a:r>
              <a:rPr lang="ru-RU" sz="2800" b="1" dirty="0" smtClean="0">
                <a:solidFill>
                  <a:srgbClr val="003300"/>
                </a:solidFill>
              </a:rPr>
              <a:t>/—</a:t>
            </a:r>
            <a:r>
              <a:rPr lang="ru-RU" sz="2800" b="1" dirty="0" smtClean="0"/>
              <a:t> | </a:t>
            </a:r>
            <a:r>
              <a:rPr lang="ru-RU" sz="2800" b="1" dirty="0" smtClean="0">
                <a:solidFill>
                  <a:srgbClr val="003300"/>
                </a:solidFill>
              </a:rPr>
              <a:t>/—́ </a:t>
            </a:r>
            <a:r>
              <a:rPr lang="ru-RU" sz="2800" b="1" dirty="0" smtClean="0"/>
              <a:t>¦ </a:t>
            </a:r>
            <a:r>
              <a:rPr lang="ru-RU" sz="2800" b="1" dirty="0" smtClean="0">
                <a:solidFill>
                  <a:srgbClr val="003300"/>
                </a:solidFill>
              </a:rPr>
              <a:t>/—</a:t>
            </a:r>
            <a:r>
              <a:rPr lang="ru-RU" sz="2800" b="1" dirty="0" smtClean="0"/>
              <a:t> | </a:t>
            </a:r>
            <a:r>
              <a:rPr lang="ru-RU" sz="2800" b="1" dirty="0" smtClean="0">
                <a:solidFill>
                  <a:srgbClr val="003300"/>
                </a:solidFill>
              </a:rPr>
              <a:t>/—́ </a:t>
            </a:r>
            <a:r>
              <a:rPr lang="ru-RU" sz="2800" b="1" dirty="0" smtClean="0"/>
              <a:t>¦ X</a:t>
            </a:r>
            <a:endParaRPr lang="ru-RU" sz="2800" b="1" dirty="0" smtClean="0">
              <a:solidFill>
                <a:srgbClr val="003300"/>
              </a:solidFill>
              <a:latin typeface="Palatino Linotyp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714752"/>
            <a:ext cx="82868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Александрийский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  <a:r>
              <a:rPr lang="ru-RU" sz="3200" dirty="0" smtClean="0">
                <a:latin typeface="Palatino Linotype" pitchFamily="18" charset="0"/>
              </a:rPr>
              <a:t>стих</a:t>
            </a:r>
            <a:r>
              <a:rPr lang="ru-RU" sz="3200" dirty="0" smtClean="0">
                <a:solidFill>
                  <a:srgbClr val="003300"/>
                </a:solidFill>
                <a:latin typeface="Palatino Linotype" pitchFamily="18" charset="0"/>
              </a:rPr>
              <a:t> </a:t>
            </a:r>
          </a:p>
          <a:p>
            <a:pPr algn="just"/>
            <a:r>
              <a:rPr lang="ru-RU" sz="3200" b="1" dirty="0" smtClean="0"/>
              <a:t>–</a:t>
            </a:r>
            <a:r>
              <a:rPr lang="ru-RU" sz="2400" dirty="0" smtClean="0">
                <a:latin typeface="Palatino Linotype" pitchFamily="18" charset="0"/>
              </a:rPr>
              <a:t>двенадцатисложный стих с цезурой после шестого слога, с обязательными ударениями на шестом и двенадцатом слоге, и с обязательным смежным расположением попеременно то двух мужских, </a:t>
            </a:r>
          </a:p>
          <a:p>
            <a:pPr algn="just"/>
            <a:r>
              <a:rPr lang="ru-RU" sz="2400" dirty="0" smtClean="0">
                <a:latin typeface="Palatino Linotype" pitchFamily="18" charset="0"/>
              </a:rPr>
              <a:t>то двух женских рифм.</a:t>
            </a:r>
          </a:p>
          <a:p>
            <a:endParaRPr lang="ru-RU" sz="28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725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Palatino Linotype" pitchFamily="18" charset="0"/>
              </a:rPr>
              <a:t>Односложные античные размеры</a:t>
            </a:r>
            <a:r>
              <a:rPr lang="ru-RU" sz="3600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sz="3600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endParaRPr lang="ru-RU" sz="32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Брахиколон</a:t>
            </a:r>
            <a:r>
              <a:rPr lang="ru-RU" sz="2400" dirty="0" smtClean="0">
                <a:latin typeface="Palatino Linotype" pitchFamily="18" charset="0"/>
              </a:rPr>
              <a:t> — однодольный размер, при котором в каждой стопе содержится слово, состоящее только из одного слога. Стоп в строке может быть несколько.</a:t>
            </a:r>
          </a:p>
          <a:p>
            <a:endParaRPr lang="ru-RU" sz="2400" dirty="0" smtClean="0">
              <a:latin typeface="Palatino Linotype" pitchFamily="18" charset="0"/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Логаэд</a:t>
            </a:r>
            <a:r>
              <a:rPr lang="ru-RU" sz="2400" dirty="0" smtClean="0">
                <a:latin typeface="Palatino Linotype" pitchFamily="18" charset="0"/>
              </a:rPr>
              <a:t> - </a:t>
            </a:r>
            <a:r>
              <a:rPr lang="ru-RU" sz="2400" dirty="0" smtClean="0"/>
              <a:t> </a:t>
            </a:r>
            <a:r>
              <a:rPr lang="ru-RU" sz="2800" dirty="0" smtClean="0">
                <a:latin typeface="Palatino Linotype" pitchFamily="18" charset="0"/>
              </a:rPr>
              <a:t>в строке чередуется несколько различных стоп</a:t>
            </a:r>
          </a:p>
          <a:p>
            <a:pPr algn="ctr"/>
            <a:r>
              <a:rPr lang="ru-RU" sz="2400" dirty="0" smtClean="0">
                <a:latin typeface="Palatino Linotype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__ ∩́ </a:t>
            </a:r>
            <a:r>
              <a:rPr lang="ru-RU" sz="2800" b="1" dirty="0" smtClean="0"/>
              <a:t>/ </a:t>
            </a:r>
            <a:r>
              <a:rPr lang="ru-RU" sz="2800" b="1" dirty="0" smtClean="0">
                <a:solidFill>
                  <a:srgbClr val="003300"/>
                </a:solidFill>
              </a:rPr>
              <a:t>__ __ ∩́ </a:t>
            </a:r>
            <a:r>
              <a:rPr lang="ru-RU" sz="2800" b="1" dirty="0" smtClean="0"/>
              <a:t>/ </a:t>
            </a:r>
            <a:r>
              <a:rPr lang="ru-RU" sz="2800" b="1" dirty="0" smtClean="0">
                <a:solidFill>
                  <a:srgbClr val="003300"/>
                </a:solidFill>
              </a:rPr>
              <a:t>∩́</a:t>
            </a:r>
          </a:p>
          <a:p>
            <a:endParaRPr lang="ru-RU" sz="2800" dirty="0" smtClean="0">
              <a:solidFill>
                <a:srgbClr val="003300"/>
              </a:solidFill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  <a:latin typeface="Palatino Linotype" pitchFamily="18" charset="0"/>
              </a:rPr>
              <a:t>Дохмий</a:t>
            </a:r>
            <a:r>
              <a:rPr lang="ru-RU" sz="2800" dirty="0" smtClean="0"/>
              <a:t> -</a:t>
            </a:r>
            <a:r>
              <a:rPr lang="ru-RU" sz="2800" dirty="0" smtClean="0">
                <a:latin typeface="Palatino Linotype" pitchFamily="18" charset="0"/>
              </a:rPr>
              <a:t> пятисложная восьмимерная стопа греческой метрики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/ — — </a:t>
            </a:r>
            <a:r>
              <a:rPr lang="ru-RU" sz="2800" b="1" dirty="0" smtClean="0">
                <a:solidFill>
                  <a:srgbClr val="003300"/>
                </a:solidFill>
              </a:rPr>
              <a:t>/ —</a:t>
            </a:r>
            <a:endParaRPr lang="ru-RU" sz="2800" b="1" dirty="0" smtClean="0">
              <a:solidFill>
                <a:srgbClr val="0033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Palatino Linotype" pitchFamily="18" charset="0"/>
              </a:rPr>
              <a:t>Двусложные античные размеры</a:t>
            </a:r>
            <a:r>
              <a:rPr lang="ru-RU" sz="3200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endParaRPr lang="ru-RU" sz="3200" b="1" dirty="0" smtClean="0">
              <a:solidFill>
                <a:srgbClr val="003300"/>
              </a:solidFill>
              <a:latin typeface="Palatino Linotype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Пиррихий</a:t>
            </a:r>
            <a:r>
              <a:rPr lang="ru-RU" sz="2400" dirty="0" smtClean="0">
                <a:latin typeface="Palatino Linotype" pitchFamily="18" charset="0"/>
              </a:rPr>
              <a:t> — </a:t>
            </a:r>
            <a:r>
              <a:rPr lang="ru-RU" sz="2800" dirty="0" smtClean="0">
                <a:latin typeface="Palatino Linotype" pitchFamily="18" charset="0"/>
              </a:rPr>
              <a:t>стопа</a:t>
            </a:r>
            <a:r>
              <a:rPr lang="ru-RU" sz="2400" dirty="0" smtClean="0"/>
              <a:t> </a:t>
            </a:r>
            <a:r>
              <a:rPr lang="ru-RU" sz="2800" dirty="0" smtClean="0">
                <a:latin typeface="Palatino Linotype" pitchFamily="18" charset="0"/>
              </a:rPr>
              <a:t>состоит из двух кратких слогов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Palatino Linotype" pitchFamily="18" charset="0"/>
              </a:rPr>
              <a:t>/  /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Palatino Linotype" pitchFamily="18" charset="0"/>
              </a:rPr>
              <a:t>Спондей</a:t>
            </a:r>
            <a:r>
              <a:rPr lang="ru-RU" sz="2400" dirty="0" smtClean="0">
                <a:latin typeface="Palatino Linotype" pitchFamily="18" charset="0"/>
              </a:rPr>
              <a:t> - </a:t>
            </a:r>
            <a:r>
              <a:rPr lang="ru-RU" sz="2800" dirty="0" smtClean="0">
                <a:latin typeface="Palatino Linotype" pitchFamily="18" charset="0"/>
              </a:rPr>
              <a:t>стопа</a:t>
            </a:r>
            <a:r>
              <a:rPr lang="ru-RU" sz="2400" dirty="0" smtClean="0">
                <a:latin typeface="Palatino Linotype" pitchFamily="18" charset="0"/>
              </a:rPr>
              <a:t> </a:t>
            </a:r>
            <a:r>
              <a:rPr lang="ru-RU" sz="2800" dirty="0" smtClean="0">
                <a:latin typeface="Palatino Linotype" pitchFamily="18" charset="0"/>
              </a:rPr>
              <a:t>состоит из двух долгих слогов, ямбическая стопа со сверхсхемным ударением, возникают два силовых ударения подряд</a:t>
            </a:r>
          </a:p>
          <a:p>
            <a:endParaRPr lang="ru-RU" sz="2800" dirty="0" smtClean="0">
              <a:latin typeface="Palatino Linotype" pitchFamily="18" charset="0"/>
            </a:endParaRPr>
          </a:p>
          <a:p>
            <a:pPr algn="ctr"/>
            <a:r>
              <a:rPr lang="ru-RU" sz="2400" dirty="0" smtClean="0">
                <a:latin typeface="Palatino Linotype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Palatino Linotype" pitchFamily="18" charset="0"/>
              </a:rPr>
              <a:t>/</a:t>
            </a:r>
            <a:r>
              <a:rPr lang="ru-RU" sz="3600" b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Palatino Linotype" pitchFamily="18" charset="0"/>
              </a:rPr>
              <a:t>(</a:t>
            </a:r>
            <a:r>
              <a:rPr lang="ru-RU" sz="3600" b="1" dirty="0" smtClean="0">
                <a:solidFill>
                  <a:srgbClr val="FF0000"/>
                </a:solidFill>
                <a:latin typeface="Palatino Linotype" pitchFamily="18" charset="0"/>
              </a:rPr>
              <a:t> /  </a:t>
            </a:r>
            <a:r>
              <a:rPr lang="ru-RU" sz="3600" b="1" dirty="0" smtClean="0">
                <a:solidFill>
                  <a:srgbClr val="002060"/>
                </a:solidFill>
                <a:latin typeface="Palatino Linotype" pitchFamily="18" charset="0"/>
              </a:rPr>
              <a:t>/)  -  /</a:t>
            </a:r>
          </a:p>
          <a:p>
            <a:endParaRPr lang="ru-RU" sz="2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319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Palatino Linotype</vt:lpstr>
      <vt:lpstr>SimSun</vt:lpstr>
      <vt:lpstr>Times New Roman</vt:lpstr>
      <vt:lpstr>Wingdings</vt:lpstr>
      <vt:lpstr>Blue Waves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МАМА</cp:lastModifiedBy>
  <cp:revision>53</cp:revision>
  <dcterms:created xsi:type="dcterms:W3CDTF">2016-05-12T17:36:00Z</dcterms:created>
  <dcterms:modified xsi:type="dcterms:W3CDTF">2020-04-03T13:29:26Z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