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9" r:id="rId2"/>
    <p:sldId id="304" r:id="rId3"/>
    <p:sldId id="301" r:id="rId4"/>
    <p:sldId id="320" r:id="rId5"/>
    <p:sldId id="279" r:id="rId6"/>
    <p:sldId id="300" r:id="rId7"/>
    <p:sldId id="302" r:id="rId8"/>
    <p:sldId id="305" r:id="rId9"/>
    <p:sldId id="310" r:id="rId10"/>
    <p:sldId id="309" r:id="rId11"/>
    <p:sldId id="298" r:id="rId12"/>
    <p:sldId id="272" r:id="rId13"/>
    <p:sldId id="277" r:id="rId14"/>
    <p:sldId id="312" r:id="rId15"/>
    <p:sldId id="311" r:id="rId16"/>
    <p:sldId id="295" r:id="rId17"/>
    <p:sldId id="313" r:id="rId18"/>
    <p:sldId id="314" r:id="rId19"/>
    <p:sldId id="281" r:id="rId20"/>
    <p:sldId id="316" r:id="rId21"/>
    <p:sldId id="317" r:id="rId22"/>
    <p:sldId id="318" r:id="rId23"/>
    <p:sldId id="319" r:id="rId24"/>
    <p:sldId id="31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95933241-824F-4FC8-989D-2011AB29EB59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4A51312-9DD5-4AEF-83DE-80E490AC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998726"/>
            <a:ext cx="605342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«АНАЛИТИЧЕСКИЕ</a:t>
            </a:r>
          </a:p>
          <a:p>
            <a:pPr algn="ctr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ПУБЛИЦИСТИЧЕСКИЕ</a:t>
            </a: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ЖАНРЫ»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47" y="116632"/>
            <a:ext cx="3927567" cy="3744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90" y="4149080"/>
            <a:ext cx="2304256" cy="226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441824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Журналистское расследование</a:t>
            </a:r>
            <a:r>
              <a:rPr lang="ru-RU" sz="2000" b="1" u="sng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                 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включает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в себя элементы статьи, корреспонденции и репортажа. 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 Предметом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выступает общественно значимая тема. Определяются причины и виновники данного события. Идет поиск решения проблемы. Автор принимает непосредственное участие в расследовании. Благодаря этому его аудитория тоже находится в центре истории. Выявляется сопоставление фактов, изучаются улики, идет поиск виновных и так далее.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39" y="-4462"/>
            <a:ext cx="44042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403244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О</a:t>
            </a:r>
            <a:r>
              <a:rPr lang="ru-RU" sz="2000" b="1" kern="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прос</a:t>
            </a:r>
            <a:r>
              <a:rPr lang="ru-RU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очень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схож 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с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информационным в виде ответа на вопрос. Единственное, в данном жанре присутствуют элементы аналитики. Ведь автор задает еще и такие вопросы, как: в чем причина, как это объяснить, почему и так далее. Очень часто такой жанр используется в общественно-политических и деловых изданиях.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12" y="0"/>
            <a:ext cx="45907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403244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Беседа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 </a:t>
            </a:r>
            <a:endParaRPr lang="ru-RU" kern="50" dirty="0" smtClean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150000"/>
              </a:lnSpc>
            </a:pP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схожа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с интервью. Отличием является то, что автор не только может задавать вопросы, но и сам выстраивать содержание будущего текста. Данный жанр хорошо использовать, когда тема не сразу может поддаваться истолкованию.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313" y="11968"/>
            <a:ext cx="448937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3384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В </a:t>
            </a:r>
            <a:r>
              <a:rPr lang="ru-RU" sz="20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социологическом резюме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публикуются краткие итоги различных 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социологических исследований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. Автор может комментировать эти данные исследований и публиковать их в разной последовательности.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66" y="0"/>
            <a:ext cx="483513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3816424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Анкета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 </a:t>
            </a:r>
            <a:endParaRPr lang="ru-RU" kern="50" dirty="0" smtClean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150000"/>
              </a:lnSpc>
            </a:pP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очень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хорошо помогает журналистам в сборе разнообразной информации. При анкетировании задается много вопросов для широкого круга людей. В результате возникает своеобразная публикация с определенными чертами.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48" y="0"/>
            <a:ext cx="43812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71296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Мониторинг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 — это отслеживание какого-то явления и замер определенных его параметров. Предметом являются конкретные характеристики данного явления.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5112568" cy="5509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33818"/>
            <a:ext cx="36004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В </a:t>
            </a:r>
            <a:r>
              <a:rPr lang="ru-RU" sz="20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рейтинге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 предоставляется ранжирование схожих явлений по определенному признаку. Проводится аналогия и сравнение предметов. Данный жанр очень часто используется в различных сферах деятельности. Это может быть рейтинг политиков, бизнес-компаний, спортсменов, музыкантов и так далее. </a:t>
            </a:r>
            <a:endParaRPr lang="ru-RU" sz="1600" kern="50" dirty="0">
              <a:effectLst/>
              <a:latin typeface="Times New Roman" panose="02020603050405020304" pitchFamily="18" charset="0"/>
              <a:ea typeface="Andale Sans U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37" y="0"/>
            <a:ext cx="438947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12576" y="476672"/>
            <a:ext cx="43204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548640" algn="l"/>
              </a:tabLst>
            </a:pPr>
            <a:r>
              <a:rPr lang="ru-RU" sz="2000" b="1" kern="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Прогноз</a:t>
            </a:r>
            <a:r>
              <a:rPr lang="ru-RU" b="1" u="sng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</a:p>
          <a:p>
            <a:pPr lvl="3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548640" algn="l"/>
              </a:tabLst>
            </a:pP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В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прогнозе дается суждения автора о том, что будет в будущем в тех или иных явлениях. В качестве авторов тут в основном выступает не журналист, а различные эксперты, ученые и специалисты.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38" y="0"/>
            <a:ext cx="4303562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2493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Версия</a:t>
            </a:r>
            <a:r>
              <a:rPr lang="ru-RU" b="1" kern="50" dirty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состоит из неполных доказательств. Здесь нет конкретных выводов. Наблюдается лишь метод исследования в виде домыслов и вымыслов.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4000" r="2486" b="6000"/>
          <a:stretch/>
        </p:blipFill>
        <p:spPr>
          <a:xfrm>
            <a:off x="107504" y="1988840"/>
            <a:ext cx="898659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507" y="188640"/>
            <a:ext cx="88569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Письмо в СМИ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— это более простая форма публикации. Иногда издания публикуют читательские письма чтобы разнообразить 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материал.</a:t>
            </a:r>
            <a:r>
              <a:rPr lang="ru-RU" sz="1600" kern="50" dirty="0" smtClean="0">
                <a:latin typeface="Times New Roman" panose="02020603050405020304" pitchFamily="18" charset="0"/>
                <a:ea typeface="Andale Sans UI"/>
              </a:rPr>
              <a:t> 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Так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появляются различные мнения об определенных ситуациях. К тому же это помогает читателям ощутить свой вклад в развитие самого издания. Письма читателей могут быть адресованы конкретным личностям, группам или населению страны. </a:t>
            </a:r>
            <a:endParaRPr lang="ru-RU" sz="1600" kern="50" dirty="0">
              <a:effectLst/>
              <a:latin typeface="Times New Roman" panose="02020603050405020304" pitchFamily="18" charset="0"/>
              <a:ea typeface="Andale Sans U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97408"/>
            <a:ext cx="6775627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548680"/>
            <a:ext cx="6336704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Жанры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публицистики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(журналистики)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lvl="0"/>
            <a:endParaRPr lang="ru-RU" sz="2800" dirty="0"/>
          </a:p>
          <a:p>
            <a:pPr marL="571500" lvl="0" indent="-571500" algn="ctr">
              <a:buFont typeface="Wingdings" panose="05000000000000000000" pitchFamily="2" charset="2"/>
              <a:buChar char="v"/>
            </a:pPr>
            <a:r>
              <a:rPr lang="ru-RU" sz="4000" dirty="0" smtClean="0"/>
              <a:t>Информационная</a:t>
            </a:r>
          </a:p>
          <a:p>
            <a:pPr marL="571500" lvl="0" indent="-571500" algn="ctr">
              <a:buFont typeface="Wingdings" panose="05000000000000000000" pitchFamily="2" charset="2"/>
              <a:buChar char="v"/>
            </a:pPr>
            <a:endParaRPr lang="ru-RU" sz="4000" dirty="0"/>
          </a:p>
          <a:p>
            <a:pPr marL="571500" lvl="0" indent="-571500" algn="ctr">
              <a:buFont typeface="Wingdings" panose="05000000000000000000" pitchFamily="2" charset="2"/>
              <a:buChar char="v"/>
            </a:pPr>
            <a:r>
              <a:rPr lang="ru-RU" sz="4000" dirty="0" smtClean="0"/>
              <a:t>Аналитическая</a:t>
            </a:r>
          </a:p>
          <a:p>
            <a:pPr lvl="0" algn="ctr"/>
            <a:endParaRPr lang="ru-RU" sz="4000" dirty="0"/>
          </a:p>
          <a:p>
            <a:pPr marL="571500" lvl="0" indent="-571500" algn="ctr">
              <a:buFont typeface="Wingdings" panose="05000000000000000000" pitchFamily="2" charset="2"/>
              <a:buChar char="v"/>
            </a:pPr>
            <a:r>
              <a:rPr lang="ru-RU" sz="4000" dirty="0" smtClean="0"/>
              <a:t>Художественная</a:t>
            </a:r>
          </a:p>
          <a:p>
            <a:pPr lvl="0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88262"/>
            <a:ext cx="7056784" cy="5902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Эксперимент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 в журналистике проводится по любому поводу. Здесь речь идет 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о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специально организованной журналистом 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практической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ситуации.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2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Исповедь</a:t>
            </a:r>
          </a:p>
          <a:p>
            <a:pPr algn="just">
              <a:lnSpc>
                <a:spcPct val="150000"/>
              </a:lnSpc>
            </a:pP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Предметом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исповеди является внутренний мир автора. Здесь он объясняет какой-то поступок, делится своим опытом, дает примеры для преодоления 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беды.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65515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324036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Рекомендация</a:t>
            </a:r>
            <a:r>
              <a:rPr lang="ru-RU" b="1" kern="50" dirty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(совет) — 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это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информация, в которой содержатся способы решения определенных задач. Как правило, такой жанр журналистики публикуется в виде инструкции. Здесь автор объясняет почему нужно сделать 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именно так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и что это даст.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73" y="0"/>
            <a:ext cx="4498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3816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В </a:t>
            </a:r>
            <a:r>
              <a:rPr lang="ru-RU" sz="2000" b="1" kern="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пресс-релизе</a:t>
            </a:r>
            <a:r>
              <a:rPr lang="ru-RU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рассказываются о достоинствах какой-нибудь компании или специалиста. Анализируются качества и достоинства для общественной аудитории. Иногда приводятся различные доказательства того, что эта компания успешно может решить определенные проблемы общества. В качества аргументов приводятся примеры успешной деятельности.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29" y="0"/>
            <a:ext cx="4397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708920"/>
            <a:ext cx="308255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Обозрение</a:t>
            </a:r>
          </a:p>
          <a:p>
            <a:pPr algn="just"/>
            <a: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В </a:t>
            </a: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обозрении наглядно освещаются мысли обозревателя и общественных событий. Обозреватель формирует интерес у своей аудитории, рассказывает ей о различных событиях. В этом жанре происходит наблюдение за определенными событиями с последующим их анализом.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48680"/>
            <a:ext cx="79928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Обзор СМИ </a:t>
            </a:r>
          </a:p>
          <a:p>
            <a:pPr algn="just"/>
            <a: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В </a:t>
            </a: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</a:rPr>
              <a:t>обзорах СМИ изучают информацию и подводят итоги по различным литературным публикациям, теле и радио программ. Могут рассматриваться темы, обсуждаемые прессой. Автор может информировать о том, что публикуют другие издания.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92896"/>
            <a:ext cx="5362675" cy="390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-387424"/>
            <a:ext cx="6696744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ru-RU" sz="3200" b="1" kern="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ndale Sans UI"/>
              </a:rPr>
              <a:t>Аналитические </a:t>
            </a:r>
            <a:r>
              <a:rPr lang="ru-RU" sz="3200" b="1" kern="5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ndale Sans UI"/>
              </a:rPr>
              <a:t>жанры: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интервью</a:t>
            </a: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, </a:t>
            </a:r>
            <a:endParaRPr lang="ru-RU" sz="2000" kern="50" dirty="0" smtClean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рецензия</a:t>
            </a: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, </a:t>
            </a:r>
            <a:endParaRPr lang="ru-RU" sz="2000" kern="50" dirty="0" smtClean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статья</a:t>
            </a: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, </a:t>
            </a:r>
            <a:endParaRPr lang="ru-RU" sz="2000" kern="50" dirty="0" smtClean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отчет</a:t>
            </a: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, </a:t>
            </a:r>
            <a:endParaRPr lang="ru-RU" sz="2000" kern="50" dirty="0" smtClean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комментарий</a:t>
            </a: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, </a:t>
            </a:r>
            <a:endParaRPr lang="ru-RU" sz="2000" kern="50" dirty="0" smtClean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корреспонденция</a:t>
            </a: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, </a:t>
            </a:r>
            <a:endParaRPr lang="ru-RU" sz="2000" kern="50" dirty="0" smtClean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журналистское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расследование</a:t>
            </a: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, </a:t>
            </a:r>
            <a:endParaRPr lang="ru-RU" sz="2000" kern="50" dirty="0" smtClean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опрос</a:t>
            </a: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, </a:t>
            </a:r>
            <a:endParaRPr lang="ru-RU" sz="2000" kern="50" dirty="0" smtClean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150000"/>
              </a:lnSpc>
            </a:pP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беседа</a:t>
            </a: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 </a:t>
            </a: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социологическое резюме, </a:t>
            </a:r>
            <a:endParaRPr lang="ru-RU" sz="2000" kern="50" dirty="0" smtClean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150000"/>
              </a:lnSpc>
            </a:pP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анкета, </a:t>
            </a:r>
          </a:p>
          <a:p>
            <a:pPr algn="just">
              <a:lnSpc>
                <a:spcPct val="150000"/>
              </a:lnSpc>
            </a:pP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мониторинг, </a:t>
            </a:r>
          </a:p>
          <a:p>
            <a:pPr algn="just">
              <a:lnSpc>
                <a:spcPct val="150000"/>
              </a:lnSpc>
            </a:pPr>
            <a:endParaRPr lang="ru-RU" sz="2000" kern="50" dirty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150000"/>
              </a:lnSpc>
            </a:pPr>
            <a:endParaRPr lang="ru-RU" sz="2000" kern="50" dirty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kern="50" dirty="0">
              <a:latin typeface="Times New Roman" panose="02020603050405020304" pitchFamily="18" charset="0"/>
              <a:ea typeface="Andale Sans U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476672"/>
            <a:ext cx="4392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рейтинг</a:t>
            </a: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, </a:t>
            </a:r>
            <a:endParaRPr lang="ru-RU" sz="2000" kern="50" dirty="0" smtClean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обозрение</a:t>
            </a: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, </a:t>
            </a:r>
            <a:endParaRPr lang="ru-RU" sz="2000" kern="50" dirty="0" smtClean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обзор </a:t>
            </a: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СМИ, </a:t>
            </a:r>
            <a:endParaRPr lang="ru-RU" sz="2000" kern="50" dirty="0" smtClean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прогноз</a:t>
            </a: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, </a:t>
            </a:r>
            <a:endParaRPr lang="ru-RU" sz="2000" kern="50" dirty="0" smtClean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версия</a:t>
            </a: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, </a:t>
            </a:r>
            <a:endParaRPr lang="ru-RU" sz="2000" kern="50" dirty="0" smtClean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эксперимент</a:t>
            </a: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, </a:t>
            </a:r>
            <a:endParaRPr lang="ru-RU" sz="2000" kern="50" dirty="0" smtClean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письмо</a:t>
            </a: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, </a:t>
            </a:r>
            <a:endParaRPr lang="ru-RU" sz="2000" kern="50" dirty="0" smtClean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исповедь</a:t>
            </a: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, </a:t>
            </a:r>
            <a:endParaRPr lang="ru-RU" sz="2000" kern="50" dirty="0" smtClean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рекомендация</a:t>
            </a: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, </a:t>
            </a:r>
            <a:endParaRPr lang="ru-RU" sz="2000" kern="50" dirty="0" smtClean="0"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2000" kern="50" dirty="0" smtClean="0">
                <a:latin typeface="Times New Roman" panose="02020603050405020304" pitchFamily="18" charset="0"/>
                <a:ea typeface="Andale Sans UI"/>
              </a:rPr>
              <a:t>пресс-релиз</a:t>
            </a: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0648"/>
            <a:ext cx="87129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И</a:t>
            </a:r>
            <a:r>
              <a:rPr lang="ru-RU" sz="2000" b="1" kern="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нтервью</a:t>
            </a:r>
            <a:r>
              <a:rPr lang="ru-RU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содержит в себе анализ факта и отвечает на вопросы: почему? каким образом? что это значит? и так далее. Роль автора заключается в том, чтобы своими вопросами задать 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направление,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которое осуществляет интервьюируемое лицо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. В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примере сначала вводится социально-значимая 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проблема,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после чего задается тон анализу. Затем идет само интервью. Оно посвящено не столько информационному поводу, сколько мнению эксперта в заявленной проблеме.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54325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2342"/>
            <a:ext cx="84249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Рецензия.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Основу рецензии составляет критический отзыв о произведениях художественной литературы, науки, искусства и так далее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. Целью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рецензии является не просто осветить данное информационное явление. Нужно проанализировать его значение или культуру в той среды, для которой оно вышло. Это может быть спектакль, фильм и так далее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. В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примере заявляется, что будет анализироваться и кто будет анализировать. А дальше 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следует сам анализ темы.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8410404" cy="486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4526"/>
            <a:ext cx="864096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Статья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 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является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главным аналитическим жанром. Здесь наблюдается глубинный анализ актуальных, общественно значимых процессов, ситуаций, явлений и управляющих ими закономерностей. Аналитика предмета создана так чтобы читатели смогли и дальше размышлять над интересующими ими вопросами.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" y="1988840"/>
            <a:ext cx="8824328" cy="415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352839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kern="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Отчет</a:t>
            </a:r>
            <a:r>
              <a:rPr lang="ru-RU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Предметами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использования аналитического отчета являются различные доклады, конференции, собрания и так далее. Здесь показывается взаимосвязь выводов, оценок в речах выступающих и выносится оценка выступления участников мероприятия. Это своего рода отчет-объяснение или оценка причин, проблемы или какого-то процесса.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657"/>
            <a:ext cx="4455678" cy="6815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3" y="116632"/>
            <a:ext cx="887191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Комментарий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 – с его помощью можно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выражать свое отношение к различным событиям, создавать связанные с ним проблемы и задачи. В таком жанре журналистики всегда присутствует анализ какого-то явления, уделяется большое внимание на главные факты, дается их оценка и прогноз события. Обязательно должен присутствовать вывод.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16961"/>
            <a:ext cx="6480720" cy="5487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1266825"/>
            <a:ext cx="5124450" cy="55911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26977"/>
            <a:ext cx="89408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К</a:t>
            </a:r>
            <a:r>
              <a:rPr lang="ru-RU" sz="2000" b="1" kern="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</a:rPr>
              <a:t>орреспонденция</a:t>
            </a:r>
            <a:r>
              <a:rPr lang="ru-RU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ru-RU" kern="50" dirty="0">
                <a:latin typeface="Times New Roman" panose="02020603050405020304" pitchFamily="18" charset="0"/>
                <a:ea typeface="Andale Sans UI"/>
              </a:rPr>
              <a:t>выясняет причины события или явления. Определяет их ценность, дает прогноз развития и так далее. Первоисточником сообщения является автор. Главным предметом данного жанра выступает один самый важный факт события. А остальные более мелкие детали являются лишь дополнительным материалом для </a:t>
            </a:r>
            <a:r>
              <a:rPr lang="ru-RU" kern="50" dirty="0" smtClean="0">
                <a:latin typeface="Times New Roman" panose="02020603050405020304" pitchFamily="18" charset="0"/>
                <a:ea typeface="Andale Sans UI"/>
              </a:rPr>
              <a:t>освещения.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968</Words>
  <Application>Microsoft Office PowerPoint</Application>
  <PresentationFormat>Экран (4:3)</PresentationFormat>
  <Paragraphs>68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Andale Sans UI</vt:lpstr>
      <vt:lpstr>Arial</vt:lpstr>
      <vt:lpstr>SimSun</vt:lpstr>
      <vt:lpstr>Times New Roman</vt:lpstr>
      <vt:lpstr>Wingdings</vt:lpstr>
      <vt:lpstr>Blue Waves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МАМА</cp:lastModifiedBy>
  <cp:revision>100</cp:revision>
  <dcterms:created xsi:type="dcterms:W3CDTF">2016-05-12T17:36:00Z</dcterms:created>
  <dcterms:modified xsi:type="dcterms:W3CDTF">2020-04-30T12:04:15Z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