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9" r:id="rId2"/>
    <p:sldId id="304" r:id="rId3"/>
    <p:sldId id="301" r:id="rId4"/>
    <p:sldId id="320" r:id="rId5"/>
    <p:sldId id="279" r:id="rId6"/>
    <p:sldId id="300" r:id="rId7"/>
    <p:sldId id="302" r:id="rId8"/>
    <p:sldId id="310" r:id="rId9"/>
    <p:sldId id="309" r:id="rId10"/>
    <p:sldId id="298" r:id="rId11"/>
    <p:sldId id="272" r:id="rId12"/>
    <p:sldId id="277" r:id="rId13"/>
    <p:sldId id="312" r:id="rId14"/>
    <p:sldId id="311" r:id="rId15"/>
    <p:sldId id="305" r:id="rId16"/>
    <p:sldId id="29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cstate="print"/>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5933241-824F-4FC8-989D-2011AB29EB59}" type="datetimeFigureOut">
              <a:rPr lang="ru-RU" smtClean="0"/>
              <a:pPr/>
              <a:t>30.04.2020</a:t>
            </a:fld>
            <a:endParaRPr lang="ru-RU"/>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ru-RU"/>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4A51312-9DD5-4AEF-83DE-80E490AC95B4}" type="slidenum">
              <a:rPr lang="ru-RU" smtClean="0"/>
              <a:pPr/>
              <a:t>‹#›</a:t>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33241-824F-4FC8-989D-2011AB29EB59}" type="datetimeFigureOut">
              <a:rPr lang="ru-RU" smtClean="0"/>
              <a:pPr/>
              <a:t>30.04.2020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A51312-9DD5-4AEF-83DE-80E490AC95B4}" type="slidenum">
              <a:rPr lang="ru-RU" smtClean="0"/>
              <a:pPr/>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cstate="print"/>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95933241-824F-4FC8-989D-2011AB29EB59}" type="datetimeFigureOut">
              <a:rPr lang="ru-RU" smtClean="0"/>
              <a:pPr/>
              <a:t>30.04.2020</a:t>
            </a:fld>
            <a:endParaRPr lang="ru-RU"/>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ru-RU"/>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4A51312-9DD5-4AEF-83DE-80E490AC95B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20" y="867686"/>
            <a:ext cx="5832648" cy="2862322"/>
          </a:xfrm>
          <a:prstGeom prst="rect">
            <a:avLst/>
          </a:prstGeom>
          <a:noFill/>
        </p:spPr>
        <p:txBody>
          <a:bodyPr wrap="square" lIns="91440" tIns="45720" rIns="91440" bIns="45720">
            <a:spAutoFit/>
          </a:bodyPr>
          <a:lstStyle/>
          <a:p>
            <a:pPr algn="ctr"/>
            <a:r>
              <a:rPr lang="ru-RU" sz="3600" b="1" dirty="0" smtClean="0">
                <a:ln w="10541" cmpd="sng">
                  <a:solidFill>
                    <a:schemeClr val="accent1">
                      <a:shade val="88000"/>
                      <a:satMod val="110000"/>
                    </a:schemeClr>
                  </a:solidFill>
                  <a:prstDash val="solid"/>
                </a:ln>
                <a:solidFill>
                  <a:srgbClr val="002060"/>
                </a:solidFill>
              </a:rPr>
              <a:t>«ХУДОЖЕСТВЕННО-</a:t>
            </a:r>
          </a:p>
          <a:p>
            <a:pPr algn="ctr"/>
            <a:endParaRPr lang="ru-RU" sz="3600" b="1" dirty="0" smtClean="0">
              <a:ln w="10541" cmpd="sng">
                <a:solidFill>
                  <a:schemeClr val="accent1">
                    <a:shade val="88000"/>
                    <a:satMod val="110000"/>
                  </a:schemeClr>
                </a:solidFill>
                <a:prstDash val="solid"/>
              </a:ln>
              <a:solidFill>
                <a:srgbClr val="002060"/>
              </a:solidFill>
            </a:endParaRPr>
          </a:p>
          <a:p>
            <a:pPr algn="ctr"/>
            <a:r>
              <a:rPr lang="ru-RU" sz="3600" b="1" dirty="0" smtClean="0">
                <a:ln w="10541" cmpd="sng">
                  <a:solidFill>
                    <a:schemeClr val="accent1">
                      <a:shade val="88000"/>
                      <a:satMod val="110000"/>
                    </a:schemeClr>
                  </a:solidFill>
                  <a:prstDash val="solid"/>
                </a:ln>
                <a:solidFill>
                  <a:srgbClr val="002060"/>
                </a:solidFill>
              </a:rPr>
              <a:t> ПУБЛИЦИСТИЧЕСКИЕ</a:t>
            </a:r>
          </a:p>
          <a:p>
            <a:pPr algn="ctr"/>
            <a:endParaRPr lang="ru-RU" sz="3600" b="1" dirty="0">
              <a:ln w="10541" cmpd="sng">
                <a:solidFill>
                  <a:schemeClr val="accent1">
                    <a:shade val="88000"/>
                    <a:satMod val="110000"/>
                  </a:schemeClr>
                </a:solidFill>
                <a:prstDash val="solid"/>
              </a:ln>
              <a:solidFill>
                <a:srgbClr val="002060"/>
              </a:solidFill>
            </a:endParaRPr>
          </a:p>
          <a:p>
            <a:pPr algn="ctr"/>
            <a:r>
              <a:rPr lang="ru-RU" sz="3600" b="1" dirty="0" smtClean="0">
                <a:ln w="10541" cmpd="sng">
                  <a:solidFill>
                    <a:schemeClr val="accent1">
                      <a:shade val="88000"/>
                      <a:satMod val="110000"/>
                    </a:schemeClr>
                  </a:solidFill>
                  <a:prstDash val="solid"/>
                </a:ln>
                <a:solidFill>
                  <a:srgbClr val="002060"/>
                </a:solidFill>
              </a:rPr>
              <a:t> ЖАНРЫ»</a:t>
            </a:r>
          </a:p>
        </p:txBody>
      </p:sp>
      <p:pic>
        <p:nvPicPr>
          <p:cNvPr id="3" name="Рисунок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20935"/>
            <a:ext cx="4464496" cy="425630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077072"/>
            <a:ext cx="2304256" cy="22603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1196752"/>
            <a:ext cx="3096344" cy="3170099"/>
          </a:xfrm>
          <a:prstGeom prst="rect">
            <a:avLst/>
          </a:prstGeom>
        </p:spPr>
        <p:txBody>
          <a:bodyPr wrap="square">
            <a:spAutoFit/>
          </a:bodyPr>
          <a:lstStyle/>
          <a:p>
            <a:pPr algn="ctr"/>
            <a:r>
              <a:rPr lang="ru-RU" sz="2000" kern="50" dirty="0" smtClean="0">
                <a:solidFill>
                  <a:schemeClr val="accent6">
                    <a:lumMod val="75000"/>
                  </a:schemeClr>
                </a:solidFill>
                <a:latin typeface="Times New Roman" panose="02020603050405020304" pitchFamily="18" charset="0"/>
                <a:ea typeface="Andale Sans UI"/>
              </a:rPr>
              <a:t>Пародия</a:t>
            </a:r>
            <a:r>
              <a:rPr lang="ru-RU" kern="50" dirty="0" smtClean="0">
                <a:latin typeface="Times New Roman" panose="02020603050405020304" pitchFamily="18" charset="0"/>
                <a:ea typeface="Andale Sans UI"/>
              </a:rPr>
              <a:t> — </a:t>
            </a:r>
          </a:p>
          <a:p>
            <a:pPr algn="just"/>
            <a:r>
              <a:rPr lang="ru-RU" kern="50" dirty="0" smtClean="0">
                <a:latin typeface="Times New Roman" panose="02020603050405020304" pitchFamily="18" charset="0"/>
                <a:ea typeface="Andale Sans UI"/>
              </a:rPr>
              <a:t>это подражание или имитация кого-то. Например, высмеивание и имитация действий определенного человека. Может высмеиваться творческая манера определенных артистов, поведение некоторых политиков и так далее.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 y="0"/>
            <a:ext cx="4459524"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6712"/>
            <a:ext cx="2952328" cy="3200876"/>
          </a:xfrm>
          <a:prstGeom prst="rect">
            <a:avLst/>
          </a:prstGeom>
        </p:spPr>
        <p:txBody>
          <a:bodyPr wrap="square">
            <a:spAutoFit/>
          </a:bodyPr>
          <a:lstStyle/>
          <a:p>
            <a:pPr algn="just"/>
            <a:r>
              <a:rPr lang="ru-RU" kern="50" dirty="0">
                <a:latin typeface="Times New Roman" panose="02020603050405020304" pitchFamily="18" charset="0"/>
                <a:ea typeface="Andale Sans UI"/>
              </a:rPr>
              <a:t>В </a:t>
            </a:r>
            <a:r>
              <a:rPr lang="ru-RU" sz="2000" kern="50" dirty="0">
                <a:solidFill>
                  <a:schemeClr val="accent6">
                    <a:lumMod val="75000"/>
                  </a:schemeClr>
                </a:solidFill>
                <a:latin typeface="Times New Roman" panose="02020603050405020304" pitchFamily="18" charset="0"/>
                <a:ea typeface="Andale Sans UI"/>
              </a:rPr>
              <a:t>сатирическом </a:t>
            </a:r>
            <a:r>
              <a:rPr lang="ru-RU" sz="2000" kern="50" dirty="0" smtClean="0">
                <a:solidFill>
                  <a:schemeClr val="accent6">
                    <a:lumMod val="75000"/>
                  </a:schemeClr>
                </a:solidFill>
                <a:latin typeface="Times New Roman" panose="02020603050405020304" pitchFamily="18" charset="0"/>
                <a:ea typeface="Andale Sans UI"/>
              </a:rPr>
              <a:t>комментарии </a:t>
            </a:r>
            <a:r>
              <a:rPr lang="ru-RU" kern="50" dirty="0" smtClean="0">
                <a:latin typeface="Times New Roman" panose="02020603050405020304" pitchFamily="18" charset="0"/>
                <a:ea typeface="Andale Sans UI"/>
              </a:rPr>
              <a:t>идет </a:t>
            </a:r>
            <a:r>
              <a:rPr lang="ru-RU" kern="50" dirty="0">
                <a:latin typeface="Times New Roman" panose="02020603050405020304" pitchFamily="18" charset="0"/>
                <a:ea typeface="Andale Sans UI"/>
              </a:rPr>
              <a:t>высмеивание того феномена, который привлек автора. Очень часто высмеиваются различные нелепые действия чиновников, политиков или звезд. Как правило, их действия могут вызывать общественный резонанс.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60648"/>
            <a:ext cx="5301615" cy="573528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620688"/>
            <a:ext cx="3096344" cy="4878259"/>
          </a:xfrm>
          <a:prstGeom prst="rect">
            <a:avLst/>
          </a:prstGeom>
        </p:spPr>
        <p:txBody>
          <a:bodyPr wrap="square">
            <a:spAutoFit/>
          </a:bodyPr>
          <a:lstStyle/>
          <a:p>
            <a:pPr algn="ctr">
              <a:spcAft>
                <a:spcPts val="600"/>
              </a:spcAft>
            </a:pPr>
            <a:r>
              <a:rPr lang="ru-RU" sz="2000" kern="50" dirty="0">
                <a:solidFill>
                  <a:schemeClr val="accent6">
                    <a:lumMod val="75000"/>
                  </a:schemeClr>
                </a:solidFill>
                <a:latin typeface="Times New Roman" panose="02020603050405020304" pitchFamily="18" charset="0"/>
                <a:ea typeface="Andale Sans UI"/>
              </a:rPr>
              <a:t>Житейская </a:t>
            </a:r>
            <a:r>
              <a:rPr lang="ru-RU" sz="2000" kern="50" dirty="0" smtClean="0">
                <a:solidFill>
                  <a:schemeClr val="accent6">
                    <a:lumMod val="75000"/>
                  </a:schemeClr>
                </a:solidFill>
                <a:latin typeface="Times New Roman" panose="02020603050405020304" pitchFamily="18" charset="0"/>
                <a:ea typeface="Andale Sans UI"/>
              </a:rPr>
              <a:t>история </a:t>
            </a:r>
          </a:p>
          <a:p>
            <a:pPr algn="just">
              <a:spcAft>
                <a:spcPts val="600"/>
              </a:spcAft>
            </a:pPr>
            <a:r>
              <a:rPr lang="ru-RU" kern="50" dirty="0" smtClean="0">
                <a:latin typeface="Times New Roman" panose="02020603050405020304" pitchFamily="18" charset="0"/>
                <a:ea typeface="Andale Sans UI"/>
              </a:rPr>
              <a:t>Отличие </a:t>
            </a:r>
            <a:r>
              <a:rPr lang="ru-RU" kern="50" dirty="0">
                <a:latin typeface="Times New Roman" panose="02020603050405020304" pitchFamily="18" charset="0"/>
                <a:ea typeface="Andale Sans UI"/>
              </a:rPr>
              <a:t>от мини-истории состоит в том, что здесь присутствует полнота и насыщенность информации. Здесь описываются различные истории из жизни людей. Например, их поступки или определенные ситуации. В главной роли тут находится фантазия автора. Она рождает несуществующие ситуации и доводит их до реально возможных. Например, часто используются неожиданные повороты событий героя.</a:t>
            </a:r>
            <a:endParaRPr lang="ru-RU" sz="1600" kern="50" dirty="0">
              <a:effectLst/>
              <a:latin typeface="Times New Roman" panose="02020603050405020304" pitchFamily="18" charset="0"/>
              <a:ea typeface="Andale Sans UI"/>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0422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635986"/>
            <a:ext cx="3600399" cy="1785104"/>
          </a:xfrm>
          <a:prstGeom prst="rect">
            <a:avLst/>
          </a:prstGeom>
        </p:spPr>
        <p:txBody>
          <a:bodyPr wrap="square">
            <a:spAutoFit/>
          </a:bodyPr>
          <a:lstStyle/>
          <a:p>
            <a:pPr algn="just"/>
            <a:r>
              <a:rPr lang="ru-RU" kern="50" dirty="0">
                <a:latin typeface="Times New Roman" panose="02020603050405020304" pitchFamily="18" charset="0"/>
                <a:ea typeface="Andale Sans UI"/>
              </a:rPr>
              <a:t>В </a:t>
            </a:r>
            <a:r>
              <a:rPr lang="ru-RU" sz="2000" kern="50" dirty="0">
                <a:solidFill>
                  <a:schemeClr val="accent6">
                    <a:lumMod val="75000"/>
                  </a:schemeClr>
                </a:solidFill>
                <a:latin typeface="Times New Roman" panose="02020603050405020304" pitchFamily="18" charset="0"/>
                <a:ea typeface="Andale Sans UI"/>
              </a:rPr>
              <a:t>легенде</a:t>
            </a:r>
            <a:r>
              <a:rPr lang="ru-RU" kern="50" dirty="0">
                <a:latin typeface="Times New Roman" panose="02020603050405020304" pitchFamily="18" charset="0"/>
                <a:ea typeface="Andale Sans UI"/>
              </a:rPr>
              <a:t> используется вымысел. </a:t>
            </a:r>
            <a:endParaRPr lang="ru-RU" kern="50" dirty="0" smtClean="0">
              <a:latin typeface="Times New Roman" panose="02020603050405020304" pitchFamily="18" charset="0"/>
              <a:ea typeface="Andale Sans UI"/>
            </a:endParaRPr>
          </a:p>
          <a:p>
            <a:pPr algn="just"/>
            <a:r>
              <a:rPr lang="ru-RU" kern="50" dirty="0" smtClean="0">
                <a:latin typeface="Times New Roman" panose="02020603050405020304" pitchFamily="18" charset="0"/>
                <a:ea typeface="Andale Sans UI"/>
              </a:rPr>
              <a:t>Но </a:t>
            </a:r>
            <a:r>
              <a:rPr lang="ru-RU" kern="50" dirty="0">
                <a:latin typeface="Times New Roman" panose="02020603050405020304" pitchFamily="18" charset="0"/>
                <a:ea typeface="Andale Sans UI"/>
              </a:rPr>
              <a:t>она также может содержать и реальный исторический факт. Легенда может привязываться к определенному месту, личности или событию.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
            <a:ext cx="443062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1700808"/>
            <a:ext cx="3024336" cy="2062103"/>
          </a:xfrm>
          <a:prstGeom prst="rect">
            <a:avLst/>
          </a:prstGeom>
        </p:spPr>
        <p:txBody>
          <a:bodyPr wrap="square">
            <a:spAutoFit/>
          </a:bodyPr>
          <a:lstStyle/>
          <a:p>
            <a:r>
              <a:rPr lang="ru-RU" kern="50" dirty="0">
                <a:latin typeface="Times New Roman" panose="02020603050405020304" pitchFamily="18" charset="0"/>
                <a:ea typeface="Andale Sans UI"/>
              </a:rPr>
              <a:t>В </a:t>
            </a:r>
            <a:r>
              <a:rPr lang="ru-RU" sz="2000" kern="50" dirty="0">
                <a:solidFill>
                  <a:schemeClr val="accent6">
                    <a:lumMod val="75000"/>
                  </a:schemeClr>
                </a:solidFill>
                <a:latin typeface="Times New Roman" panose="02020603050405020304" pitchFamily="18" charset="0"/>
                <a:ea typeface="Andale Sans UI"/>
              </a:rPr>
              <a:t>эпитафии</a:t>
            </a:r>
            <a:r>
              <a:rPr lang="ru-RU" kern="50" dirty="0">
                <a:latin typeface="Times New Roman" panose="02020603050405020304" pitchFamily="18" charset="0"/>
                <a:ea typeface="Andale Sans UI"/>
              </a:rPr>
              <a:t> рассказывается про умершего человека. Но основное внимание идет не на смерть человека, а на его достоинства. Тут идет своего рода, оценка умершего человека.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 y="25355"/>
            <a:ext cx="4906888" cy="664933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404664"/>
            <a:ext cx="7488832" cy="2062103"/>
          </a:xfrm>
          <a:prstGeom prst="rect">
            <a:avLst/>
          </a:prstGeom>
        </p:spPr>
        <p:txBody>
          <a:bodyPr wrap="square">
            <a:spAutoFit/>
          </a:bodyPr>
          <a:lstStyle/>
          <a:p>
            <a:pPr algn="ctr"/>
            <a:r>
              <a:rPr lang="ru-RU" sz="2000" b="1" kern="50" dirty="0" smtClean="0">
                <a:solidFill>
                  <a:schemeClr val="accent6">
                    <a:lumMod val="75000"/>
                  </a:schemeClr>
                </a:solidFill>
                <a:latin typeface="Times New Roman" panose="02020603050405020304" pitchFamily="18" charset="0"/>
                <a:ea typeface="Andale Sans UI"/>
              </a:rPr>
              <a:t>Колонка</a:t>
            </a:r>
          </a:p>
          <a:p>
            <a:pPr algn="just"/>
            <a:r>
              <a:rPr lang="ru-RU" kern="50" dirty="0" smtClean="0">
                <a:latin typeface="Times New Roman" panose="02020603050405020304" pitchFamily="18" charset="0"/>
                <a:ea typeface="Andale Sans UI"/>
              </a:rPr>
              <a:t>Многие </a:t>
            </a:r>
            <a:r>
              <a:rPr lang="ru-RU" kern="50" dirty="0">
                <a:latin typeface="Times New Roman" panose="02020603050405020304" pitchFamily="18" charset="0"/>
                <a:ea typeface="Andale Sans UI"/>
              </a:rPr>
              <a:t>колонку к жанру не относят. Они считают, что это просто место на полосе. Да, это треть страницы вертикально расположенного материала под одним авторством. Считается, что внутри этой полосы может находиться любой жанр. Но некоторые считают, что это все же отдельный жанр. В это место как-правило, публикует один и тот же человек. Вот он и является этим жанрообразующим признаком.</a:t>
            </a:r>
            <a:endParaRPr lang="ru-RU" dirty="0"/>
          </a:p>
        </p:txBody>
      </p:sp>
      <p:pic>
        <p:nvPicPr>
          <p:cNvPr id="2" name="Рисунок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56005">
            <a:off x="2293296" y="2707397"/>
            <a:ext cx="3750773" cy="414924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6712"/>
            <a:ext cx="8228791" cy="707886"/>
          </a:xfrm>
          <a:prstGeom prst="rect">
            <a:avLst/>
          </a:prstGeom>
        </p:spPr>
        <p:txBody>
          <a:bodyPr wrap="none">
            <a:spAutoFit/>
          </a:bodyPr>
          <a:lstStyle/>
          <a:p>
            <a:pPr lvl="1" algn="ctr">
              <a:spcBef>
                <a:spcPts val="600"/>
              </a:spcBef>
              <a:spcAft>
                <a:spcPts val="300"/>
              </a:spcAft>
              <a:tabLst>
                <a:tab pos="228600" algn="l"/>
                <a:tab pos="640080" algn="l"/>
              </a:tabLst>
            </a:pPr>
            <a:r>
              <a:rPr lang="ru-RU" sz="4000" b="1" kern="50" dirty="0" smtClean="0">
                <a:solidFill>
                  <a:schemeClr val="accent6">
                    <a:lumMod val="75000"/>
                  </a:schemeClr>
                </a:solidFill>
                <a:latin typeface="Times New Roman" panose="02020603050405020304" pitchFamily="18" charset="0"/>
                <a:ea typeface="Andale Sans UI"/>
              </a:rPr>
              <a:t>БЛАГОДАРЮ ЗА ВНИМАНИЕ!</a:t>
            </a:r>
            <a:endParaRPr lang="ru-RU" sz="4000" b="1" kern="50" dirty="0">
              <a:solidFill>
                <a:schemeClr val="accent6">
                  <a:lumMod val="75000"/>
                </a:schemeClr>
              </a:solidFill>
              <a:latin typeface="Times New Roman" panose="02020603050405020304" pitchFamily="18" charset="0"/>
              <a:ea typeface="Andale Sans UI"/>
            </a:endParaRPr>
          </a:p>
        </p:txBody>
      </p:sp>
      <p:pic>
        <p:nvPicPr>
          <p:cNvPr id="3" name="Рисунок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500"/>
          <a:stretch/>
        </p:blipFill>
        <p:spPr>
          <a:xfrm>
            <a:off x="2195736" y="1844824"/>
            <a:ext cx="4914596" cy="45056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7848872" cy="6140142"/>
          </a:xfrm>
          <a:prstGeom prst="rect">
            <a:avLst/>
          </a:prstGeom>
        </p:spPr>
        <p:txBody>
          <a:bodyPr wrap="square">
            <a:spAutoFit/>
          </a:bodyPr>
          <a:lstStyle/>
          <a:p>
            <a:pPr algn="ctr">
              <a:spcAft>
                <a:spcPts val="0"/>
              </a:spcAft>
            </a:pPr>
            <a:r>
              <a:rPr lang="ru-RU" sz="2400" b="1" kern="50" dirty="0">
                <a:solidFill>
                  <a:schemeClr val="accent5">
                    <a:lumMod val="50000"/>
                  </a:schemeClr>
                </a:solidFill>
                <a:latin typeface="Times New Roman" panose="02020603050405020304" pitchFamily="18" charset="0"/>
                <a:ea typeface="Andale Sans UI"/>
              </a:rPr>
              <a:t>Художественно-публицистические жанры</a:t>
            </a:r>
          </a:p>
          <a:p>
            <a:pPr algn="ctr">
              <a:spcAft>
                <a:spcPts val="0"/>
              </a:spcAft>
            </a:pPr>
            <a:r>
              <a:rPr lang="ru-RU" b="1" kern="50" dirty="0" smtClean="0">
                <a:latin typeface="Times New Roman" panose="02020603050405020304" pitchFamily="18" charset="0"/>
                <a:ea typeface="Andale Sans UI"/>
              </a:rPr>
              <a:t> </a:t>
            </a:r>
          </a:p>
          <a:p>
            <a:pPr algn="just">
              <a:lnSpc>
                <a:spcPct val="150000"/>
              </a:lnSpc>
            </a:pPr>
            <a:r>
              <a:rPr lang="ru-RU" kern="50" dirty="0" smtClean="0">
                <a:latin typeface="Times New Roman" panose="02020603050405020304" pitchFamily="18" charset="0"/>
                <a:ea typeface="Andale Sans UI"/>
              </a:rPr>
              <a:t>Художественно-публицистические </a:t>
            </a:r>
            <a:r>
              <a:rPr lang="ru-RU" kern="50" dirty="0">
                <a:latin typeface="Times New Roman" panose="02020603050405020304" pitchFamily="18" charset="0"/>
                <a:ea typeface="Andale Sans UI"/>
              </a:rPr>
              <a:t>жанры отличаются од других тем, что в них </a:t>
            </a:r>
            <a:r>
              <a:rPr lang="ru-RU" kern="50" dirty="0" smtClean="0">
                <a:latin typeface="Times New Roman" panose="02020603050405020304" pitchFamily="18" charset="0"/>
                <a:ea typeface="Andale Sans UI"/>
              </a:rPr>
              <a:t>соединяются </a:t>
            </a:r>
            <a:r>
              <a:rPr lang="ru-RU" kern="50" dirty="0">
                <a:latin typeface="Times New Roman" panose="02020603050405020304" pitchFamily="18" charset="0"/>
                <a:ea typeface="Andale Sans UI"/>
              </a:rPr>
              <a:t>художественность и </a:t>
            </a:r>
            <a:r>
              <a:rPr lang="ru-RU" kern="50" dirty="0" smtClean="0">
                <a:latin typeface="Times New Roman" panose="02020603050405020304" pitchFamily="18" charset="0"/>
                <a:ea typeface="Andale Sans UI"/>
              </a:rPr>
              <a:t>публицистичность. </a:t>
            </a:r>
            <a:r>
              <a:rPr lang="ru-RU" kern="50" dirty="0">
                <a:latin typeface="Times New Roman" panose="02020603050405020304" pitchFamily="18" charset="0"/>
                <a:ea typeface="Andale Sans UI"/>
              </a:rPr>
              <a:t>Художественность - это образное отображение действительности, моделирование ситуации или действительно происшедших или придуманных событий. Публицистичность же выражается, прежде всего, в присутствии документальности, в пафосе и тенденциозности повествования, в допустимости только домысла, но не вымысла. </a:t>
            </a:r>
            <a:r>
              <a:rPr lang="ru-RU" kern="50" dirty="0" smtClean="0">
                <a:latin typeface="Times New Roman" panose="02020603050405020304" pitchFamily="18" charset="0"/>
                <a:ea typeface="Andale Sans UI"/>
              </a:rPr>
              <a:t>Другими словами, это реальные факты и события, изложенные художественным, литературным языком. </a:t>
            </a:r>
            <a:r>
              <a:rPr lang="ru-RU" kern="50" dirty="0">
                <a:latin typeface="Times New Roman" panose="02020603050405020304" pitchFamily="18" charset="0"/>
                <a:ea typeface="Andale Sans UI"/>
              </a:rPr>
              <a:t>В художественно-публицистических жанрах журналистики тексты отличаются тем, что в них есть больше средств выразительности. Мы уже не стремимся только дать информацию. Мы можем облечь ее в какую-то красивую </a:t>
            </a:r>
            <a:r>
              <a:rPr lang="ru-RU" kern="50" dirty="0" smtClean="0">
                <a:latin typeface="Times New Roman" panose="02020603050405020304" pitchFamily="18" charset="0"/>
                <a:ea typeface="Andale Sans UI"/>
              </a:rPr>
              <a:t>форму</a:t>
            </a:r>
            <a:endParaRPr lang="ru-RU" kern="50" dirty="0">
              <a:latin typeface="Times New Roman" panose="02020603050405020304" pitchFamily="18" charset="0"/>
              <a:ea typeface="Andale Sans UI"/>
            </a:endParaRPr>
          </a:p>
          <a:p>
            <a:pPr marL="285750" lvl="0" indent="-285750">
              <a:buFont typeface="Wingdings" panose="05000000000000000000" pitchFamily="2" charset="2"/>
              <a:buChar char="Ø"/>
            </a:pPr>
            <a:r>
              <a:rPr lang="ru-RU" kern="50" dirty="0">
                <a:latin typeface="Times New Roman" panose="02020603050405020304" pitchFamily="18" charset="0"/>
                <a:ea typeface="Andale Sans UI"/>
              </a:rPr>
              <a:t>Размышления </a:t>
            </a:r>
          </a:p>
          <a:p>
            <a:pPr marL="285750" lvl="0" indent="-285750">
              <a:buFont typeface="Wingdings" panose="05000000000000000000" pitchFamily="2" charset="2"/>
              <a:buChar char="Ø"/>
            </a:pPr>
            <a:r>
              <a:rPr lang="ru-RU" kern="50" dirty="0">
                <a:latin typeface="Times New Roman" panose="02020603050405020304" pitchFamily="18" charset="0"/>
                <a:ea typeface="Andale Sans UI"/>
              </a:rPr>
              <a:t>Наблюдения </a:t>
            </a:r>
          </a:p>
          <a:p>
            <a:pPr marL="285750" lvl="0" indent="-285750">
              <a:buFont typeface="Wingdings" panose="05000000000000000000" pitchFamily="2" charset="2"/>
              <a:buChar char="Ø"/>
            </a:pPr>
            <a:r>
              <a:rPr lang="ru-RU" kern="50" dirty="0">
                <a:latin typeface="Times New Roman" panose="02020603050405020304" pitchFamily="18" charset="0"/>
                <a:ea typeface="Andale Sans UI"/>
              </a:rPr>
              <a:t>Красивое описание и так далее.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704506">
            <a:off x="3400137" y="1283091"/>
            <a:ext cx="5494461" cy="3991702"/>
          </a:xfrm>
          <a:prstGeom prst="rect">
            <a:avLst/>
          </a:prstGeom>
        </p:spPr>
      </p:pic>
      <p:sp>
        <p:nvSpPr>
          <p:cNvPr id="4" name="Прямоугольник 3"/>
          <p:cNvSpPr/>
          <p:nvPr/>
        </p:nvSpPr>
        <p:spPr>
          <a:xfrm>
            <a:off x="323528" y="44624"/>
            <a:ext cx="5256584" cy="6001643"/>
          </a:xfrm>
          <a:prstGeom prst="rect">
            <a:avLst/>
          </a:prstGeom>
        </p:spPr>
        <p:txBody>
          <a:bodyPr wrap="square">
            <a:spAutoFit/>
          </a:bodyPr>
          <a:lstStyle/>
          <a:p>
            <a:pPr algn="ctr">
              <a:lnSpc>
                <a:spcPct val="150000"/>
              </a:lnSpc>
              <a:spcAft>
                <a:spcPts val="0"/>
              </a:spcAft>
            </a:pPr>
            <a:r>
              <a:rPr lang="ru-RU" sz="3600" b="1" kern="50" dirty="0" smtClean="0">
                <a:solidFill>
                  <a:schemeClr val="accent6">
                    <a:lumMod val="75000"/>
                  </a:schemeClr>
                </a:solidFill>
                <a:latin typeface="Times New Roman" panose="02020603050405020304" pitchFamily="18" charset="0"/>
                <a:ea typeface="Andale Sans UI"/>
              </a:rPr>
              <a:t>Жанры </a:t>
            </a:r>
          </a:p>
          <a:p>
            <a:pPr algn="just">
              <a:lnSpc>
                <a:spcPct val="150000"/>
              </a:lnSpc>
              <a:spcAft>
                <a:spcPts val="0"/>
              </a:spcAft>
            </a:pPr>
            <a:r>
              <a:rPr lang="ru-RU" sz="2000" b="1" kern="50" dirty="0" smtClean="0">
                <a:latin typeface="Times New Roman" panose="02020603050405020304" pitchFamily="18" charset="0"/>
                <a:ea typeface="Andale Sans UI"/>
              </a:rPr>
              <a:t>очерк </a:t>
            </a:r>
            <a:r>
              <a:rPr lang="ru-RU" sz="2000" kern="50" dirty="0" smtClean="0">
                <a:latin typeface="Times New Roman" panose="02020603050405020304" pitchFamily="18" charset="0"/>
                <a:ea typeface="Andale Sans UI"/>
              </a:rPr>
              <a:t>(</a:t>
            </a:r>
            <a:r>
              <a:rPr lang="ru-RU" sz="2000" kern="50" dirty="0">
                <a:latin typeface="Times New Roman" panose="02020603050405020304" pitchFamily="18" charset="0"/>
                <a:ea typeface="Andale Sans UI"/>
              </a:rPr>
              <a:t>портретный, </a:t>
            </a:r>
            <a:r>
              <a:rPr lang="ru-RU" sz="2000" kern="50" dirty="0" smtClean="0">
                <a:latin typeface="Times New Roman" panose="02020603050405020304" pitchFamily="18" charset="0"/>
                <a:ea typeface="Andale Sans UI"/>
              </a:rPr>
              <a:t>проблемный</a:t>
            </a:r>
            <a:r>
              <a:rPr lang="ru-RU" sz="2000" kern="50" dirty="0">
                <a:latin typeface="Times New Roman" panose="02020603050405020304" pitchFamily="18" charset="0"/>
                <a:ea typeface="Andale Sans UI"/>
              </a:rPr>
              <a:t>, </a:t>
            </a:r>
            <a:r>
              <a:rPr lang="ru-RU" sz="2000" kern="50" dirty="0" smtClean="0">
                <a:latin typeface="Times New Roman" panose="02020603050405020304" pitchFamily="18" charset="0"/>
                <a:ea typeface="Andale Sans UI"/>
              </a:rPr>
              <a:t>путевой), </a:t>
            </a:r>
          </a:p>
          <a:p>
            <a:pPr algn="just">
              <a:lnSpc>
                <a:spcPct val="150000"/>
              </a:lnSpc>
              <a:spcAft>
                <a:spcPts val="0"/>
              </a:spcAft>
            </a:pPr>
            <a:r>
              <a:rPr lang="ru-RU" sz="2000" b="1" kern="50" dirty="0" smtClean="0">
                <a:latin typeface="Times New Roman" panose="02020603050405020304" pitchFamily="18" charset="0"/>
                <a:ea typeface="Andale Sans UI"/>
              </a:rPr>
              <a:t>эссе</a:t>
            </a:r>
            <a:r>
              <a:rPr lang="ru-RU" sz="2000" b="1" kern="50" dirty="0">
                <a:latin typeface="Times New Roman" panose="02020603050405020304" pitchFamily="18" charset="0"/>
                <a:ea typeface="Andale Sans UI"/>
              </a:rPr>
              <a:t>,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smtClean="0">
                <a:latin typeface="Times New Roman" panose="02020603050405020304" pitchFamily="18" charset="0"/>
                <a:ea typeface="Andale Sans UI"/>
              </a:rPr>
              <a:t>фельетон</a:t>
            </a:r>
            <a:r>
              <a:rPr lang="ru-RU" sz="2000" b="1" kern="50" dirty="0">
                <a:latin typeface="Times New Roman" panose="02020603050405020304" pitchFamily="18" charset="0"/>
                <a:ea typeface="Andale Sans UI"/>
              </a:rPr>
              <a:t>,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smtClean="0">
                <a:latin typeface="Times New Roman" panose="02020603050405020304" pitchFamily="18" charset="0"/>
                <a:ea typeface="Andale Sans UI"/>
              </a:rPr>
              <a:t>памфлет</a:t>
            </a:r>
            <a:r>
              <a:rPr lang="ru-RU" sz="2000" b="1" kern="50" dirty="0">
                <a:latin typeface="Times New Roman" panose="02020603050405020304" pitchFamily="18" charset="0"/>
                <a:ea typeface="Andale Sans UI"/>
              </a:rPr>
              <a:t>,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smtClean="0">
                <a:latin typeface="Times New Roman" panose="02020603050405020304" pitchFamily="18" charset="0"/>
                <a:ea typeface="Andale Sans UI"/>
              </a:rPr>
              <a:t>пародия</a:t>
            </a:r>
            <a:r>
              <a:rPr lang="ru-RU" sz="2000" b="1" kern="50" dirty="0">
                <a:latin typeface="Times New Roman" panose="02020603050405020304" pitchFamily="18" charset="0"/>
                <a:ea typeface="Andale Sans UI"/>
              </a:rPr>
              <a:t>,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smtClean="0">
                <a:latin typeface="Times New Roman" panose="02020603050405020304" pitchFamily="18" charset="0"/>
                <a:ea typeface="Andale Sans UI"/>
              </a:rPr>
              <a:t>сатирический </a:t>
            </a:r>
            <a:r>
              <a:rPr lang="ru-RU" sz="2000" b="1" kern="50" dirty="0">
                <a:latin typeface="Times New Roman" panose="02020603050405020304" pitchFamily="18" charset="0"/>
                <a:ea typeface="Andale Sans UI"/>
              </a:rPr>
              <a:t>комментарий,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smtClean="0">
                <a:latin typeface="Times New Roman" panose="02020603050405020304" pitchFamily="18" charset="0"/>
                <a:ea typeface="Andale Sans UI"/>
              </a:rPr>
              <a:t>житейская </a:t>
            </a:r>
            <a:r>
              <a:rPr lang="ru-RU" sz="2000" b="1" kern="50" dirty="0">
                <a:latin typeface="Times New Roman" panose="02020603050405020304" pitchFamily="18" charset="0"/>
                <a:ea typeface="Andale Sans UI"/>
              </a:rPr>
              <a:t>история,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smtClean="0">
                <a:latin typeface="Times New Roman" panose="02020603050405020304" pitchFamily="18" charset="0"/>
                <a:ea typeface="Andale Sans UI"/>
              </a:rPr>
              <a:t>легенда</a:t>
            </a:r>
            <a:r>
              <a:rPr lang="ru-RU" sz="2000" b="1" kern="50" dirty="0">
                <a:latin typeface="Times New Roman" panose="02020603050405020304" pitchFamily="18" charset="0"/>
                <a:ea typeface="Andale Sans UI"/>
              </a:rPr>
              <a:t>, </a:t>
            </a:r>
            <a:endParaRPr lang="ru-RU" sz="2000" b="1" kern="50" dirty="0" smtClean="0">
              <a:latin typeface="Times New Roman" panose="02020603050405020304" pitchFamily="18" charset="0"/>
              <a:ea typeface="Andale Sans UI"/>
            </a:endParaRPr>
          </a:p>
          <a:p>
            <a:pPr algn="just">
              <a:lnSpc>
                <a:spcPct val="150000"/>
              </a:lnSpc>
              <a:spcAft>
                <a:spcPts val="0"/>
              </a:spcAft>
            </a:pPr>
            <a:r>
              <a:rPr lang="ru-RU" sz="2000" b="1" kern="50" dirty="0">
                <a:latin typeface="Times New Roman" panose="02020603050405020304" pitchFamily="18" charset="0"/>
                <a:ea typeface="Andale Sans UI"/>
              </a:rPr>
              <a:t>э</a:t>
            </a:r>
            <a:r>
              <a:rPr lang="ru-RU" sz="2000" b="1" kern="50" dirty="0" smtClean="0">
                <a:latin typeface="Times New Roman" panose="02020603050405020304" pitchFamily="18" charset="0"/>
                <a:ea typeface="Andale Sans UI"/>
              </a:rPr>
              <a:t>питафия,</a:t>
            </a:r>
          </a:p>
          <a:p>
            <a:pPr algn="just">
              <a:lnSpc>
                <a:spcPct val="150000"/>
              </a:lnSpc>
            </a:pPr>
            <a:r>
              <a:rPr lang="ru-RU" sz="2000" b="1" kern="50" dirty="0" smtClean="0">
                <a:latin typeface="Times New Roman" panose="02020603050405020304" pitchFamily="18" charset="0"/>
                <a:ea typeface="Andale Sans UI"/>
              </a:rPr>
              <a:t>Колонка. </a:t>
            </a:r>
            <a:endParaRPr lang="ru-RU" sz="2000" b="1" kern="50" dirty="0">
              <a:latin typeface="Times New Roman" panose="02020603050405020304" pitchFamily="18" charset="0"/>
              <a:ea typeface="Andale Sans UI"/>
            </a:endParaRPr>
          </a:p>
          <a:p>
            <a:pPr algn="just">
              <a:lnSpc>
                <a:spcPct val="150000"/>
              </a:lnSpc>
              <a:spcAft>
                <a:spcPts val="0"/>
              </a:spcAft>
            </a:pPr>
            <a:endParaRPr lang="ru-RU" sz="2000" b="1" kern="50" dirty="0">
              <a:latin typeface="Times New Roman" panose="02020603050405020304" pitchFamily="18" charset="0"/>
              <a:ea typeface="Andale Sans U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0688"/>
            <a:ext cx="9144000" cy="4924425"/>
          </a:xfrm>
          <a:prstGeom prst="rect">
            <a:avLst/>
          </a:prstGeom>
        </p:spPr>
        <p:txBody>
          <a:bodyPr wrap="square">
            <a:spAutoFit/>
          </a:bodyPr>
          <a:lstStyle/>
          <a:p>
            <a:pPr algn="just">
              <a:spcAft>
                <a:spcPts val="600"/>
              </a:spcAft>
            </a:pPr>
            <a:r>
              <a:rPr lang="ru-RU" sz="2000" b="1" kern="50" dirty="0">
                <a:solidFill>
                  <a:schemeClr val="accent6">
                    <a:lumMod val="75000"/>
                  </a:schemeClr>
                </a:solidFill>
                <a:latin typeface="Times New Roman" panose="02020603050405020304" pitchFamily="18" charset="0"/>
                <a:ea typeface="Andale Sans UI"/>
              </a:rPr>
              <a:t>Очерк</a:t>
            </a:r>
            <a:r>
              <a:rPr lang="ru-RU" b="1" kern="50" dirty="0">
                <a:solidFill>
                  <a:srgbClr val="FF0000"/>
                </a:solidFill>
                <a:latin typeface="Times New Roman" panose="02020603050405020304" pitchFamily="18" charset="0"/>
                <a:ea typeface="Andale Sans UI"/>
              </a:rPr>
              <a:t> </a:t>
            </a:r>
            <a:r>
              <a:rPr lang="ru-RU" kern="50" dirty="0">
                <a:latin typeface="Times New Roman" panose="02020603050405020304" pitchFamily="18" charset="0"/>
                <a:ea typeface="Andale Sans UI"/>
              </a:rPr>
              <a:t>- это небольшой рассказ о действительном событии, человеке или явлении. Журналистский очерк отличается от литературного достоверностью и адресностью фактов. В журналистике очерк - самый объемный жанр, тогда как в литературе - самый небольшой. Очерк считается королем художественно-публицистических жанров. С точки зрения подготовки и написания, это самый сложный жанр. В основе очерка лежит репортажное (наглядно-образное) и исследовательское (аналитическое) начало. Причем развернутость этого репортажного начала воспринимается, как преобладание художественного метода. В то время упор автора на анализ предмета изображения, выявление его взаимосвязей выступает как доминирование исследовательского, теоретического метода. Описательные очерки отличаются в основном одно линейностью повествования, подчиненностью хронологии события, а сюжетные - постановкой проблемы, требующих решения, сложностью отображения жизненных коллизий.</a:t>
            </a:r>
            <a:endParaRPr lang="ru-RU" sz="1600" kern="50" dirty="0">
              <a:latin typeface="Times New Roman" panose="02020603050405020304" pitchFamily="18" charset="0"/>
              <a:ea typeface="Andale Sans UI"/>
            </a:endParaRPr>
          </a:p>
          <a:p>
            <a:pPr algn="just">
              <a:spcAft>
                <a:spcPts val="600"/>
              </a:spcAft>
            </a:pPr>
            <a:r>
              <a:rPr lang="ru-RU" kern="50" dirty="0">
                <a:latin typeface="Times New Roman" panose="02020603050405020304" pitchFamily="18" charset="0"/>
                <a:ea typeface="Andale Sans UI"/>
              </a:rPr>
              <a:t>Повествование в очерке может вестись от первого, третьего или множественного лица. Автор очерка может быть сам непосредственным участником события, героем; он может "за кадром", его повествование может быть просто "фоном", на котором развиваются события; автор может быть наблюдателем - главным "оценщиком</a:t>
            </a:r>
            <a:r>
              <a:rPr lang="ru-RU" kern="50" dirty="0" smtClean="0">
                <a:latin typeface="Times New Roman" panose="02020603050405020304" pitchFamily="18" charset="0"/>
                <a:ea typeface="Andale Sans UI"/>
              </a:rPr>
              <a:t>".</a:t>
            </a:r>
          </a:p>
          <a:p>
            <a:pPr algn="just">
              <a:spcAft>
                <a:spcPts val="600"/>
              </a:spcAft>
            </a:pPr>
            <a:endParaRPr lang="ru-RU" sz="1600" kern="50" dirty="0">
              <a:effectLst/>
              <a:latin typeface="Times New Roman" panose="02020603050405020304" pitchFamily="18" charset="0"/>
              <a:ea typeface="Andale Sans UI"/>
            </a:endParaRPr>
          </a:p>
        </p:txBody>
      </p:sp>
      <p:sp>
        <p:nvSpPr>
          <p:cNvPr id="6" name="Прямоугольник 5"/>
          <p:cNvSpPr/>
          <p:nvPr/>
        </p:nvSpPr>
        <p:spPr>
          <a:xfrm>
            <a:off x="269776" y="5157192"/>
            <a:ext cx="8604448" cy="1077218"/>
          </a:xfrm>
          <a:prstGeom prst="rect">
            <a:avLst/>
          </a:prstGeom>
        </p:spPr>
        <p:txBody>
          <a:bodyPr wrap="square">
            <a:spAutoFit/>
          </a:bodyPr>
          <a:lstStyle/>
          <a:p>
            <a:pPr>
              <a:spcAft>
                <a:spcPts val="600"/>
              </a:spcAft>
            </a:pPr>
            <a:r>
              <a:rPr lang="ru-RU" b="1" kern="50" dirty="0">
                <a:solidFill>
                  <a:schemeClr val="accent5">
                    <a:lumMod val="50000"/>
                  </a:schemeClr>
                </a:solidFill>
                <a:latin typeface="Times New Roman" panose="02020603050405020304" pitchFamily="18" charset="0"/>
                <a:ea typeface="Andale Sans UI"/>
              </a:rPr>
              <a:t>Очерки делятся на: </a:t>
            </a:r>
          </a:p>
          <a:p>
            <a:pPr>
              <a:spcAft>
                <a:spcPts val="600"/>
              </a:spcAft>
            </a:pPr>
            <a:r>
              <a:rPr lang="ru-RU" b="1" kern="50" dirty="0">
                <a:latin typeface="Times New Roman" panose="02020603050405020304" pitchFamily="18" charset="0"/>
                <a:ea typeface="Andale Sans UI"/>
              </a:rPr>
              <a:t>о</a:t>
            </a:r>
            <a:r>
              <a:rPr lang="ru-RU" b="1" kern="50" dirty="0" smtClean="0">
                <a:latin typeface="Times New Roman" panose="02020603050405020304" pitchFamily="18" charset="0"/>
                <a:ea typeface="Andale Sans UI"/>
              </a:rPr>
              <a:t>писательные (</a:t>
            </a:r>
            <a:r>
              <a:rPr lang="ru-RU" kern="50" dirty="0" smtClean="0">
                <a:latin typeface="Times New Roman" panose="02020603050405020304" pitchFamily="18" charset="0"/>
                <a:ea typeface="Andale Sans UI"/>
              </a:rPr>
              <a:t>путевые и событийные),</a:t>
            </a:r>
            <a:r>
              <a:rPr lang="ru-RU" sz="1600" kern="50" dirty="0" smtClean="0">
                <a:latin typeface="Times New Roman" panose="02020603050405020304" pitchFamily="18" charset="0"/>
                <a:ea typeface="Andale Sans UI"/>
              </a:rPr>
              <a:t>  </a:t>
            </a:r>
          </a:p>
          <a:p>
            <a:pPr>
              <a:spcAft>
                <a:spcPts val="600"/>
              </a:spcAft>
            </a:pPr>
            <a:r>
              <a:rPr lang="ru-RU" b="1" kern="50" dirty="0">
                <a:latin typeface="Times New Roman" panose="02020603050405020304" pitchFamily="18" charset="0"/>
                <a:ea typeface="Andale Sans UI"/>
              </a:rPr>
              <a:t>с</a:t>
            </a:r>
            <a:r>
              <a:rPr lang="ru-RU" b="1" kern="50" dirty="0" smtClean="0">
                <a:latin typeface="Times New Roman" panose="02020603050405020304" pitchFamily="18" charset="0"/>
                <a:ea typeface="Andale Sans UI"/>
              </a:rPr>
              <a:t>южетные (</a:t>
            </a:r>
            <a:r>
              <a:rPr lang="ru-RU" kern="50" dirty="0" smtClean="0">
                <a:latin typeface="Times New Roman" panose="02020603050405020304" pitchFamily="18" charset="0"/>
                <a:ea typeface="Andale Sans UI"/>
              </a:rPr>
              <a:t>портретные и проблемные). </a:t>
            </a:r>
            <a:endParaRPr lang="ru-RU" sz="1600" kern="50" dirty="0">
              <a:effectLst/>
              <a:latin typeface="Times New Roman" panose="02020603050405020304" pitchFamily="18" charset="0"/>
              <a:ea typeface="Andale Sans UI"/>
            </a:endParaRPr>
          </a:p>
        </p:txBody>
      </p:sp>
    </p:spTree>
    <p:extLst>
      <p:ext uri="{BB962C8B-B14F-4D97-AF65-F5344CB8AC3E}">
        <p14:creationId xmlns:p14="http://schemas.microsoft.com/office/powerpoint/2010/main" val="148746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4572000" cy="2339102"/>
          </a:xfrm>
          <a:prstGeom prst="rect">
            <a:avLst/>
          </a:prstGeom>
        </p:spPr>
        <p:txBody>
          <a:bodyPr>
            <a:spAutoFit/>
          </a:bodyPr>
          <a:lstStyle/>
          <a:p>
            <a:pPr algn="ctr">
              <a:spcAft>
                <a:spcPts val="0"/>
              </a:spcAft>
            </a:pPr>
            <a:r>
              <a:rPr lang="ru-RU" sz="2000" kern="50" dirty="0">
                <a:solidFill>
                  <a:schemeClr val="accent6">
                    <a:lumMod val="75000"/>
                  </a:schemeClr>
                </a:solidFill>
                <a:latin typeface="Times New Roman" panose="02020603050405020304" pitchFamily="18" charset="0"/>
                <a:ea typeface="Andale Sans UI"/>
              </a:rPr>
              <a:t>Портретный очерк</a:t>
            </a:r>
          </a:p>
          <a:p>
            <a:pPr algn="just">
              <a:spcAft>
                <a:spcPts val="600"/>
              </a:spcAft>
            </a:pPr>
            <a:r>
              <a:rPr lang="ru-RU" sz="1400" kern="50" dirty="0">
                <a:latin typeface="Times New Roman" panose="02020603050405020304" pitchFamily="18" charset="0"/>
                <a:ea typeface="Andale Sans UI"/>
              </a:rPr>
              <a:t>Предметом портретного очерка выступает личность. Причем характер героя дается в каких-то нетривиальных ситуациях. Фишкой является показать обычного человека при необычных обстоятельствах. В примере сначала идет информационный повод. Затем идет описание. В нем описываются различные ситуации, где высвечиваются личностные качества героя. Доброта, помощь и так далее. В этом и суть портретного очерка. Показать, как обычный человек меняет судьбы других.</a:t>
            </a:r>
            <a:endParaRPr lang="ru-RU" sz="1400" kern="50" dirty="0">
              <a:effectLst/>
              <a:latin typeface="Times New Roman" panose="02020603050405020304" pitchFamily="18" charset="0"/>
              <a:ea typeface="Andale Sans UI"/>
            </a:endParaRPr>
          </a:p>
        </p:txBody>
      </p:sp>
      <p:sp>
        <p:nvSpPr>
          <p:cNvPr id="5" name="Прямоугольник 4"/>
          <p:cNvSpPr/>
          <p:nvPr/>
        </p:nvSpPr>
        <p:spPr>
          <a:xfrm>
            <a:off x="5292080" y="1343438"/>
            <a:ext cx="3419872" cy="4101123"/>
          </a:xfrm>
          <a:prstGeom prst="rect">
            <a:avLst/>
          </a:prstGeom>
        </p:spPr>
        <p:txBody>
          <a:bodyPr wrap="square">
            <a:spAutoFit/>
          </a:bodyPr>
          <a:lstStyle/>
          <a:p>
            <a:pPr lvl="1" algn="ctr">
              <a:spcBef>
                <a:spcPts val="600"/>
              </a:spcBef>
              <a:spcAft>
                <a:spcPts val="300"/>
              </a:spcAft>
              <a:tabLst>
                <a:tab pos="228600" algn="l"/>
                <a:tab pos="640080" algn="l"/>
              </a:tabLst>
            </a:pPr>
            <a:r>
              <a:rPr lang="ru-RU" sz="2000" kern="50" dirty="0">
                <a:solidFill>
                  <a:schemeClr val="accent6">
                    <a:lumMod val="75000"/>
                  </a:schemeClr>
                </a:solidFill>
                <a:latin typeface="Times New Roman" panose="02020603050405020304" pitchFamily="18" charset="0"/>
                <a:ea typeface="Andale Sans UI"/>
              </a:rPr>
              <a:t>Проблемный очерк</a:t>
            </a:r>
          </a:p>
          <a:p>
            <a:pPr algn="just">
              <a:spcAft>
                <a:spcPts val="600"/>
              </a:spcAft>
            </a:pPr>
            <a:r>
              <a:rPr lang="ru-RU" sz="1400" kern="50" dirty="0">
                <a:latin typeface="Times New Roman" panose="02020603050405020304" pitchFamily="18" charset="0"/>
                <a:ea typeface="Andale Sans UI"/>
              </a:rPr>
              <a:t>Предметом отображения проблемного очерка выступает проблемная ситуация. В аналитических жанрах это тоже встречается. Поэтому такой очерк часто путают со статьей. Развитие проблемы в очерке никогда не предстает в голом виде. То есть не показывают через какие-то статистические данные, комментариев экспертов, диаграммы, отчеты и так далее. Проблемная ситуация в таком очерке представлена через ряд образов, которые связаны между собой. Это может быть определенный человек в проблемной ситуации. Через него и показывается развитие этой ситуации. Пытаются найти пути решения этой ситуации.</a:t>
            </a:r>
          </a:p>
        </p:txBody>
      </p:sp>
      <p:sp>
        <p:nvSpPr>
          <p:cNvPr id="6" name="Прямоугольник 5"/>
          <p:cNvSpPr/>
          <p:nvPr/>
        </p:nvSpPr>
        <p:spPr>
          <a:xfrm>
            <a:off x="323528" y="3366413"/>
            <a:ext cx="4572000" cy="2885405"/>
          </a:xfrm>
          <a:prstGeom prst="rect">
            <a:avLst/>
          </a:prstGeom>
        </p:spPr>
        <p:txBody>
          <a:bodyPr>
            <a:spAutoFit/>
          </a:bodyPr>
          <a:lstStyle/>
          <a:p>
            <a:pPr lvl="3">
              <a:spcBef>
                <a:spcPts val="600"/>
              </a:spcBef>
              <a:spcAft>
                <a:spcPts val="300"/>
              </a:spcAft>
              <a:tabLst>
                <a:tab pos="228600" algn="l"/>
                <a:tab pos="640080" algn="l"/>
              </a:tabLst>
            </a:pPr>
            <a:r>
              <a:rPr lang="ru-RU" sz="2000" kern="50" dirty="0">
                <a:solidFill>
                  <a:schemeClr val="accent6">
                    <a:lumMod val="75000"/>
                  </a:schemeClr>
                </a:solidFill>
                <a:latin typeface="Times New Roman" panose="02020603050405020304" pitchFamily="18" charset="0"/>
                <a:ea typeface="Andale Sans UI"/>
              </a:rPr>
              <a:t>Путевой очерк</a:t>
            </a:r>
          </a:p>
          <a:p>
            <a:pPr algn="just">
              <a:spcAft>
                <a:spcPts val="600"/>
              </a:spcAft>
            </a:pPr>
            <a:r>
              <a:rPr lang="ru-RU" sz="1400" kern="50" dirty="0">
                <a:latin typeface="Times New Roman" panose="02020603050405020304" pitchFamily="18" charset="0"/>
                <a:ea typeface="Andale Sans UI"/>
              </a:rPr>
              <a:t>Путевой очерк близок к </a:t>
            </a:r>
            <a:r>
              <a:rPr lang="ru-RU" sz="1400" kern="50" dirty="0" err="1">
                <a:latin typeface="Times New Roman" panose="02020603050405020304" pitchFamily="18" charset="0"/>
                <a:ea typeface="Andale Sans UI"/>
              </a:rPr>
              <a:t>тревел</a:t>
            </a:r>
            <a:r>
              <a:rPr lang="ru-RU" sz="1400" kern="50" dirty="0">
                <a:latin typeface="Times New Roman" panose="02020603050405020304" pitchFamily="18" charset="0"/>
                <a:ea typeface="Andale Sans UI"/>
              </a:rPr>
              <a:t>-журналистике (путешествия). В основе лежит какой-то авантюрный сюжет или необычное приключение. Здесь идет описание путешествия, поездки или командировки. </a:t>
            </a:r>
          </a:p>
          <a:p>
            <a:pPr algn="just">
              <a:spcAft>
                <a:spcPts val="600"/>
              </a:spcAft>
            </a:pPr>
            <a:r>
              <a:rPr lang="ru-RU" sz="1400" kern="50" dirty="0">
                <a:latin typeface="Times New Roman" panose="02020603050405020304" pitchFamily="18" charset="0"/>
                <a:ea typeface="Andale Sans UI"/>
              </a:rPr>
              <a:t>Конкретный, документальный факт в этих жанрах как бы отходит на задний план, уступая место впечатлению автора от факта, его оценке, авторской мысли. К художественно-публицистическим жанрам относятся: очерк, зарисовка, эссе, политический портрет. В рамках это жанра можно рассматривать и документальный рассказ.</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2779"/>
            <a:ext cx="4424807" cy="6858000"/>
          </a:xfrm>
          <a:prstGeom prst="rect">
            <a:avLst/>
          </a:prstGeom>
        </p:spPr>
      </p:pic>
      <p:sp>
        <p:nvSpPr>
          <p:cNvPr id="3" name="Прямоугольник 2"/>
          <p:cNvSpPr/>
          <p:nvPr/>
        </p:nvSpPr>
        <p:spPr>
          <a:xfrm>
            <a:off x="179512" y="1268760"/>
            <a:ext cx="2746008" cy="400110"/>
          </a:xfrm>
          <a:prstGeom prst="rect">
            <a:avLst/>
          </a:prstGeom>
        </p:spPr>
        <p:txBody>
          <a:bodyPr wrap="none">
            <a:spAutoFit/>
          </a:bodyPr>
          <a:lstStyle/>
          <a:p>
            <a:pPr lvl="1" algn="ctr">
              <a:spcBef>
                <a:spcPts val="600"/>
              </a:spcBef>
              <a:spcAft>
                <a:spcPts val="300"/>
              </a:spcAft>
              <a:tabLst>
                <a:tab pos="228600" algn="l"/>
                <a:tab pos="640080" algn="l"/>
              </a:tabLst>
            </a:pPr>
            <a:r>
              <a:rPr lang="ru-RU" sz="2000" kern="50" dirty="0">
                <a:solidFill>
                  <a:schemeClr val="accent6">
                    <a:lumMod val="75000"/>
                  </a:schemeClr>
                </a:solidFill>
                <a:latin typeface="Times New Roman" panose="02020603050405020304" pitchFamily="18" charset="0"/>
                <a:ea typeface="Andale Sans UI"/>
              </a:rPr>
              <a:t>Проблемный очерк</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332656"/>
            <a:ext cx="7992888" cy="4909036"/>
          </a:xfrm>
          <a:prstGeom prst="rect">
            <a:avLst/>
          </a:prstGeom>
        </p:spPr>
        <p:txBody>
          <a:bodyPr wrap="square">
            <a:spAutoFit/>
          </a:bodyPr>
          <a:lstStyle/>
          <a:p>
            <a:pPr algn="just">
              <a:spcAft>
                <a:spcPts val="600"/>
              </a:spcAft>
            </a:pPr>
            <a:r>
              <a:rPr lang="ru-RU" sz="2000" b="1" kern="50" dirty="0">
                <a:solidFill>
                  <a:schemeClr val="accent6">
                    <a:lumMod val="75000"/>
                  </a:schemeClr>
                </a:solidFill>
                <a:latin typeface="Times New Roman" panose="02020603050405020304" pitchFamily="18" charset="0"/>
                <a:ea typeface="Andale Sans UI"/>
              </a:rPr>
              <a:t>Эссе</a:t>
            </a:r>
            <a:r>
              <a:rPr lang="ru-RU" kern="50" dirty="0">
                <a:latin typeface="Times New Roman" panose="02020603050405020304" pitchFamily="18" charset="0"/>
                <a:ea typeface="Andale Sans UI"/>
              </a:rPr>
              <a:t> </a:t>
            </a:r>
            <a:r>
              <a:rPr lang="ru-RU" sz="1600" kern="50" dirty="0">
                <a:latin typeface="Times New Roman" panose="02020603050405020304" pitchFamily="18" charset="0"/>
                <a:ea typeface="Andale Sans UI"/>
              </a:rPr>
              <a:t>является спорным жанром. Ведь в нем преобладают аналитические и публицистические признаки. Поэтому его могут определить либо к художественно-публицистическим жанрам, либо к аналитическим. В примере идет создание тщательно проработанного образа. Эссе - жанр, который пишется на одном дыхании, в нем присутствует высокий эмоциональный накал, наряду с философскими размышлениями</a:t>
            </a:r>
            <a:r>
              <a:rPr lang="ru-RU" sz="1600" kern="50" dirty="0" smtClean="0">
                <a:latin typeface="Times New Roman" panose="02020603050405020304" pitchFamily="18" charset="0"/>
                <a:ea typeface="Andale Sans UI"/>
              </a:rPr>
              <a:t>.</a:t>
            </a:r>
          </a:p>
          <a:p>
            <a:pPr algn="just">
              <a:spcAft>
                <a:spcPts val="600"/>
              </a:spcAft>
            </a:pPr>
            <a:r>
              <a:rPr lang="ru-RU" sz="1600" kern="50" dirty="0" smtClean="0">
                <a:latin typeface="Times New Roman" panose="02020603050405020304" pitchFamily="18" charset="0"/>
                <a:ea typeface="Andale Sans UI"/>
              </a:rPr>
              <a:t>В </a:t>
            </a:r>
            <a:r>
              <a:rPr lang="ru-RU" sz="1600" kern="50" dirty="0">
                <a:latin typeface="Times New Roman" panose="02020603050405020304" pitchFamily="18" charset="0"/>
                <a:ea typeface="Andale Sans UI"/>
              </a:rPr>
              <a:t>эссе, как правило, отсутствует сюжет. Это своеобразный свободный "поток информации". Темы эссе отличаются злободневностью и актуальностью. </a:t>
            </a:r>
          </a:p>
          <a:p>
            <a:pPr>
              <a:spcAft>
                <a:spcPts val="600"/>
              </a:spcAft>
            </a:pPr>
            <a:endParaRPr lang="ru-RU" sz="2000" kern="50" dirty="0" smtClean="0">
              <a:solidFill>
                <a:schemeClr val="accent6">
                  <a:lumMod val="75000"/>
                </a:schemeClr>
              </a:solidFill>
              <a:latin typeface="Times New Roman" panose="02020603050405020304" pitchFamily="18" charset="0"/>
              <a:ea typeface="Andale Sans UI"/>
            </a:endParaRPr>
          </a:p>
          <a:p>
            <a:pPr>
              <a:spcAft>
                <a:spcPts val="600"/>
              </a:spcAft>
            </a:pPr>
            <a:endParaRPr lang="ru-RU" sz="2000" kern="50" dirty="0">
              <a:solidFill>
                <a:schemeClr val="accent6">
                  <a:lumMod val="75000"/>
                </a:schemeClr>
              </a:solidFill>
              <a:latin typeface="Times New Roman" panose="02020603050405020304" pitchFamily="18" charset="0"/>
              <a:ea typeface="Andale Sans UI"/>
            </a:endParaRPr>
          </a:p>
          <a:p>
            <a:pPr>
              <a:spcAft>
                <a:spcPts val="600"/>
              </a:spcAft>
            </a:pPr>
            <a:endParaRPr lang="ru-RU" sz="2000" kern="50" dirty="0" smtClean="0">
              <a:solidFill>
                <a:schemeClr val="accent6">
                  <a:lumMod val="75000"/>
                </a:schemeClr>
              </a:solidFill>
              <a:latin typeface="Times New Roman" panose="02020603050405020304" pitchFamily="18" charset="0"/>
              <a:ea typeface="Andale Sans UI"/>
            </a:endParaRPr>
          </a:p>
          <a:p>
            <a:pPr>
              <a:spcAft>
                <a:spcPts val="600"/>
              </a:spcAft>
            </a:pPr>
            <a:r>
              <a:rPr lang="ru-RU" sz="2000" kern="50" dirty="0" smtClean="0">
                <a:solidFill>
                  <a:schemeClr val="accent6">
                    <a:lumMod val="75000"/>
                  </a:schemeClr>
                </a:solidFill>
                <a:latin typeface="Times New Roman" panose="02020603050405020304" pitchFamily="18" charset="0"/>
                <a:ea typeface="Andale Sans UI"/>
              </a:rPr>
              <a:t>Виды </a:t>
            </a:r>
            <a:r>
              <a:rPr lang="ru-RU" sz="2000" kern="50" dirty="0">
                <a:solidFill>
                  <a:schemeClr val="accent6">
                    <a:lumMod val="75000"/>
                  </a:schemeClr>
                </a:solidFill>
                <a:latin typeface="Times New Roman" panose="02020603050405020304" pitchFamily="18" charset="0"/>
                <a:ea typeface="Andale Sans UI"/>
              </a:rPr>
              <a:t>эссе по тематике</a:t>
            </a:r>
            <a:r>
              <a:rPr lang="ru-RU" kern="50" dirty="0">
                <a:latin typeface="Times New Roman" panose="02020603050405020304" pitchFamily="18" charset="0"/>
                <a:ea typeface="Andale Sans UI"/>
              </a:rPr>
              <a:t>:</a:t>
            </a:r>
            <a:endParaRPr lang="ru-RU" sz="1600" kern="50" dirty="0">
              <a:latin typeface="Times New Roman" panose="02020603050405020304" pitchFamily="18" charset="0"/>
              <a:ea typeface="Andale Sans UI"/>
            </a:endParaRPr>
          </a:p>
          <a:p>
            <a:pPr>
              <a:spcAft>
                <a:spcPts val="600"/>
              </a:spcAft>
            </a:pPr>
            <a:r>
              <a:rPr lang="ru-RU" kern="50" dirty="0">
                <a:latin typeface="Times New Roman" panose="02020603050405020304" pitchFamily="18" charset="0"/>
                <a:ea typeface="Andale Sans UI"/>
              </a:rPr>
              <a:t>1. Политические,</a:t>
            </a:r>
            <a:endParaRPr lang="ru-RU" sz="1600" kern="50" dirty="0">
              <a:latin typeface="Times New Roman" panose="02020603050405020304" pitchFamily="18" charset="0"/>
              <a:ea typeface="Andale Sans UI"/>
            </a:endParaRPr>
          </a:p>
          <a:p>
            <a:pPr>
              <a:spcAft>
                <a:spcPts val="600"/>
              </a:spcAft>
            </a:pPr>
            <a:r>
              <a:rPr lang="ru-RU" kern="50" dirty="0">
                <a:latin typeface="Times New Roman" panose="02020603050405020304" pitchFamily="18" charset="0"/>
                <a:ea typeface="Andale Sans UI"/>
              </a:rPr>
              <a:t>2. Экономические,</a:t>
            </a:r>
            <a:endParaRPr lang="ru-RU" sz="1600" kern="50" dirty="0">
              <a:latin typeface="Times New Roman" panose="02020603050405020304" pitchFamily="18" charset="0"/>
              <a:ea typeface="Andale Sans UI"/>
            </a:endParaRPr>
          </a:p>
          <a:p>
            <a:pPr>
              <a:spcAft>
                <a:spcPts val="600"/>
              </a:spcAft>
            </a:pPr>
            <a:r>
              <a:rPr lang="ru-RU" kern="50" dirty="0">
                <a:latin typeface="Times New Roman" panose="02020603050405020304" pitchFamily="18" charset="0"/>
                <a:ea typeface="Andale Sans UI"/>
              </a:rPr>
              <a:t>3. Литературные,</a:t>
            </a:r>
            <a:endParaRPr lang="ru-RU" sz="1600" kern="50" dirty="0">
              <a:latin typeface="Times New Roman" panose="02020603050405020304" pitchFamily="18" charset="0"/>
              <a:ea typeface="Andale Sans UI"/>
            </a:endParaRPr>
          </a:p>
          <a:p>
            <a:pPr>
              <a:spcAft>
                <a:spcPts val="600"/>
              </a:spcAft>
            </a:pPr>
            <a:r>
              <a:rPr lang="ru-RU" kern="50" dirty="0">
                <a:latin typeface="Times New Roman" panose="02020603050405020304" pitchFamily="18" charset="0"/>
                <a:ea typeface="Andale Sans UI"/>
              </a:rPr>
              <a:t>4. Публицистические. и др</a:t>
            </a:r>
            <a:r>
              <a:rPr lang="ru-RU" kern="50" dirty="0" smtClean="0">
                <a:latin typeface="Times New Roman" panose="02020603050405020304" pitchFamily="18" charset="0"/>
                <a:ea typeface="Andale Sans UI"/>
              </a:rPr>
              <a:t>.</a:t>
            </a:r>
            <a:endParaRPr lang="ru-RU" sz="1600" kern="50" dirty="0">
              <a:latin typeface="Times New Roman" panose="02020603050405020304" pitchFamily="18" charset="0"/>
              <a:ea typeface="Andale Sans UI"/>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40" y="2636912"/>
            <a:ext cx="5796160" cy="36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836712"/>
            <a:ext cx="3600400" cy="3724096"/>
          </a:xfrm>
          <a:prstGeom prst="rect">
            <a:avLst/>
          </a:prstGeom>
        </p:spPr>
        <p:txBody>
          <a:bodyPr wrap="square">
            <a:spAutoFit/>
          </a:bodyPr>
          <a:lstStyle/>
          <a:p>
            <a:pPr algn="ctr"/>
            <a:r>
              <a:rPr lang="ru-RU" sz="2000" kern="50" dirty="0" smtClean="0">
                <a:solidFill>
                  <a:schemeClr val="accent6">
                    <a:lumMod val="75000"/>
                  </a:schemeClr>
                </a:solidFill>
                <a:latin typeface="Times New Roman" panose="02020603050405020304" pitchFamily="18" charset="0"/>
                <a:ea typeface="Andale Sans UI"/>
              </a:rPr>
              <a:t>Фельетон </a:t>
            </a:r>
          </a:p>
          <a:p>
            <a:pPr algn="just"/>
            <a:r>
              <a:rPr lang="ru-RU" kern="50" dirty="0" smtClean="0">
                <a:latin typeface="Times New Roman" panose="02020603050405020304" pitchFamily="18" charset="0"/>
                <a:ea typeface="Andale Sans UI"/>
              </a:rPr>
              <a:t>В </a:t>
            </a:r>
            <a:r>
              <a:rPr lang="ru-RU" kern="50" dirty="0">
                <a:latin typeface="Times New Roman" panose="02020603050405020304" pitchFamily="18" charset="0"/>
                <a:ea typeface="Andale Sans UI"/>
              </a:rPr>
              <a:t>фельетоне осмеивалось определенное зло. Жанр не совсем популярный и очень сложный. Многие фельетонисты допускают здесь ошибки. Нужно стараться писать ясным и понятным языком для читателя. Иначе такие публикации останутся просто незамеченными. Авторы используют сатирические и юмористические методы изложения материала.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19037"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1340768"/>
            <a:ext cx="2952328" cy="2616101"/>
          </a:xfrm>
          <a:prstGeom prst="rect">
            <a:avLst/>
          </a:prstGeom>
        </p:spPr>
        <p:txBody>
          <a:bodyPr wrap="square">
            <a:spAutoFit/>
          </a:bodyPr>
          <a:lstStyle/>
          <a:p>
            <a:pPr algn="just"/>
            <a:r>
              <a:rPr lang="ru-RU" kern="50" dirty="0">
                <a:latin typeface="Times New Roman" panose="02020603050405020304" pitchFamily="18" charset="0"/>
                <a:ea typeface="Andale Sans UI"/>
              </a:rPr>
              <a:t>В </a:t>
            </a:r>
            <a:r>
              <a:rPr lang="ru-RU" sz="2000" kern="50" dirty="0">
                <a:solidFill>
                  <a:schemeClr val="accent6">
                    <a:lumMod val="75000"/>
                  </a:schemeClr>
                </a:solidFill>
                <a:latin typeface="Times New Roman" panose="02020603050405020304" pitchFamily="18" charset="0"/>
                <a:ea typeface="Andale Sans UI"/>
              </a:rPr>
              <a:t>памфлете</a:t>
            </a:r>
            <a:r>
              <a:rPr lang="ru-RU" kern="50" dirty="0">
                <a:latin typeface="Times New Roman" panose="02020603050405020304" pitchFamily="18" charset="0"/>
                <a:ea typeface="Andale Sans UI"/>
              </a:rPr>
              <a:t> идет осмеяние различных человеческих пороков и унижение злого героя. Как правило, это маленькая информация политического характера. То есть высмеивают различных политиков и чиновников.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 y="0"/>
            <a:ext cx="440422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1037</Words>
  <Application>Microsoft Office PowerPoint</Application>
  <PresentationFormat>Экран (4:3)</PresentationFormat>
  <Paragraphs>59</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Andale Sans UI</vt:lpstr>
      <vt:lpstr>Arial</vt:lpstr>
      <vt:lpstr>SimSun</vt:lpstr>
      <vt:lpstr>Times New Roman</vt:lpstr>
      <vt:lpstr>Wingdings</vt:lpstr>
      <vt:lpstr>Blue Waves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МАМА</cp:lastModifiedBy>
  <cp:revision>116</cp:revision>
  <dcterms:created xsi:type="dcterms:W3CDTF">2016-05-12T17:36:00Z</dcterms:created>
  <dcterms:modified xsi:type="dcterms:W3CDTF">2020-04-30T12:05:36Z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