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9" r:id="rId2"/>
    <p:sldId id="304" r:id="rId3"/>
    <p:sldId id="301" r:id="rId4"/>
    <p:sldId id="279" r:id="rId5"/>
    <p:sldId id="300" r:id="rId6"/>
    <p:sldId id="302" r:id="rId7"/>
    <p:sldId id="305" r:id="rId8"/>
    <p:sldId id="310" r:id="rId9"/>
    <p:sldId id="309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620688"/>
            <a:ext cx="59766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«ИНФОРМАЦИОННЫЕ</a:t>
            </a:r>
          </a:p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ПУБЛИЦИСТИЧЕСКИЕ</a:t>
            </a: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ЖАНРЫ»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0"/>
            <a:ext cx="4129831" cy="3937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03698"/>
            <a:ext cx="2304256" cy="226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714356"/>
            <a:ext cx="490974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Благодарим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за внимание 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9"/>
          <a:stretch/>
        </p:blipFill>
        <p:spPr>
          <a:xfrm>
            <a:off x="2699792" y="2708920"/>
            <a:ext cx="3562722" cy="3608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548680"/>
            <a:ext cx="6336704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Жанры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публицистики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(журналистики)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lvl="0"/>
            <a:endParaRPr lang="ru-RU" sz="2800" dirty="0"/>
          </a:p>
          <a:p>
            <a:pPr marL="571500" lvl="0" indent="-571500" algn="ctr">
              <a:buFont typeface="Wingdings" panose="05000000000000000000" pitchFamily="2" charset="2"/>
              <a:buChar char="v"/>
            </a:pPr>
            <a:r>
              <a:rPr lang="ru-RU" sz="4000" dirty="0" smtClean="0"/>
              <a:t>Информационная</a:t>
            </a:r>
          </a:p>
          <a:p>
            <a:pPr marL="571500" lvl="0" indent="-571500" algn="ctr">
              <a:buFont typeface="Wingdings" panose="05000000000000000000" pitchFamily="2" charset="2"/>
              <a:buChar char="v"/>
            </a:pPr>
            <a:endParaRPr lang="ru-RU" sz="4000" dirty="0"/>
          </a:p>
          <a:p>
            <a:pPr marL="571500" lvl="0" indent="-571500" algn="ctr">
              <a:buFont typeface="Wingdings" panose="05000000000000000000" pitchFamily="2" charset="2"/>
              <a:buChar char="v"/>
            </a:pPr>
            <a:r>
              <a:rPr lang="ru-RU" sz="4000" dirty="0" smtClean="0"/>
              <a:t>Аналитическая</a:t>
            </a:r>
          </a:p>
          <a:p>
            <a:pPr lvl="0" algn="ctr"/>
            <a:endParaRPr lang="ru-RU" sz="4000" dirty="0"/>
          </a:p>
          <a:p>
            <a:pPr marL="571500" lvl="0" indent="-571500" algn="ctr">
              <a:buFont typeface="Wingdings" panose="05000000000000000000" pitchFamily="2" charset="2"/>
              <a:buChar char="v"/>
            </a:pPr>
            <a:r>
              <a:rPr lang="ru-RU" sz="4000" dirty="0" smtClean="0"/>
              <a:t>Художественная</a:t>
            </a:r>
          </a:p>
          <a:p>
            <a:pPr lvl="0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8878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kern="50" dirty="0" smtClean="0">
                <a:latin typeface="Times New Roman" panose="02020603050405020304" pitchFamily="18" charset="0"/>
                <a:ea typeface="Andale Sans UI"/>
              </a:rPr>
              <a:t>Информационные жанры: 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заметка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, информационная корреспонденция, репортаж, </a:t>
            </a:r>
            <a:r>
              <a:rPr lang="ru-RU" kern="50" dirty="0" err="1">
                <a:latin typeface="Times New Roman" panose="02020603050405020304" pitchFamily="18" charset="0"/>
                <a:ea typeface="Andale Sans UI"/>
              </a:rPr>
              <a:t>инфоотчет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, блиц-опрос, </a:t>
            </a:r>
            <a:r>
              <a:rPr lang="ru-RU" kern="50" dirty="0" err="1">
                <a:latin typeface="Times New Roman" panose="02020603050405020304" pitchFamily="18" charset="0"/>
                <a:ea typeface="Andale Sans UI"/>
              </a:rPr>
              <a:t>инфоинтервью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, некролог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kern="50" dirty="0" smtClean="0">
              <a:latin typeface="Times New Roman" panose="02020603050405020304" pitchFamily="18" charset="0"/>
              <a:ea typeface="Andale Sans U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2816"/>
            <a:ext cx="30963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Заметка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— это небольшое информационное сообщение, которое содержит обычную новость. Жанр состоит из заголовка, </a:t>
            </a:r>
            <a:r>
              <a:rPr lang="ru-RU" kern="50" dirty="0" err="1">
                <a:latin typeface="Times New Roman" panose="02020603050405020304" pitchFamily="18" charset="0"/>
                <a:ea typeface="Andale Sans UI"/>
              </a:rPr>
              <a:t>лида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 и текста. Заголовок может содержать главную мысль заметки. Лид — это подзаголовок. Он содержит краткое описание основного текста заметки. Отвечаем на вопросы: что, где и когда. При создании основного текста отвечаем на те же вопросы, но уже подробно.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68" y="1933162"/>
            <a:ext cx="5654132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6632"/>
            <a:ext cx="31683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Информационная корреспонденция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представляет собой предмет, явление, единичное событие или действие. Она может включать в себя </a:t>
            </a:r>
            <a:r>
              <a:rPr lang="ru-RU" kern="50" dirty="0" err="1">
                <a:latin typeface="Times New Roman" panose="02020603050405020304" pitchFamily="18" charset="0"/>
                <a:ea typeface="Andale Sans UI"/>
              </a:rPr>
              <a:t>фактологическое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 описание предмета (</a:t>
            </a:r>
            <a:r>
              <a:rPr lang="ru-RU" i="1" kern="50" dirty="0">
                <a:latin typeface="Times New Roman" panose="02020603050405020304" pitchFamily="18" charset="0"/>
                <a:ea typeface="Andale Sans UI"/>
              </a:rPr>
              <a:t>что, где, когда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). А также некоторые элементы оценки автора, предписания или прогноза. Ее целью является сообщить некоторые лежащие на поверхности параметры отображаемого явления. По сути, корреспонденция близка к репортажу, но таковым никогда не является. Ведь автор никогда не присутствует на месте события. В тексте это чувствуется.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04" y="120689"/>
            <a:ext cx="5554617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30963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Репортаж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возникает в результате развернутого применения метода наблюдения и тщательной фиксации в ее результатах. Автор данного жанра всегда пытается создать эффект присутствия путем описания каких-то деталей, настроений, обстановки и так далее. Когда читаем репортаж, то создается впечатление, что мы находимся в гуще события.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-27226"/>
            <a:ext cx="4866506" cy="6810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29523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Информационный отчет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отличается сухостью подачи информации. Часто используется канцеляризм. У этого жанра всегда специфический предмет. Обычно это событие, которое совершается в форме обмена информации. Например, конференции, заседания, собрания или семинары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. Если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мы видим сухое описание какого-то заседания или конференции, то сразу понимаем, что это информационный отчет.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36" y="1014"/>
            <a:ext cx="5423164" cy="6596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4624"/>
            <a:ext cx="89289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kern="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Блиц-опрос</a:t>
            </a:r>
          </a:p>
          <a:p>
            <a:pPr algn="just">
              <a:spcAft>
                <a:spcPts val="0"/>
              </a:spcAft>
            </a:pP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По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методу получения информации блиц-опрос немного похож на интервью. Отличие лишь в том, что в интервью много вопросов задают одному человеку. А в блиц-опросе многим людям задают один и тот же вопрос.</a:t>
            </a:r>
            <a:endParaRPr lang="ru-RU" sz="1600" kern="50" dirty="0">
              <a:latin typeface="Times New Roman" panose="02020603050405020304" pitchFamily="18" charset="0"/>
              <a:ea typeface="Andale Sans UI"/>
            </a:endParaRPr>
          </a:p>
          <a:p>
            <a:pPr algn="just">
              <a:spcAft>
                <a:spcPts val="600"/>
              </a:spcAft>
            </a:pP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Такой опрос обычно сопровождается фотографиями тех, кого опрашивают. Информация посвящена какой-то определенной теме. Обычная привязка тоже идет по информационному поводу. Тут опрашивают людей разного пола, профессий и возраста. Собственно, это в опросе и сообщается. </a:t>
            </a:r>
            <a:endParaRPr lang="ru-RU" sz="1600" kern="50" dirty="0">
              <a:effectLst/>
              <a:latin typeface="Times New Roman" panose="02020603050405020304" pitchFamily="18" charset="0"/>
              <a:ea typeface="Andale Sans U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5" y="3068960"/>
            <a:ext cx="8680381" cy="320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Информационное </a:t>
            </a:r>
            <a:r>
              <a:rPr lang="ru-RU" sz="2400" b="1" kern="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интервью</a:t>
            </a:r>
          </a:p>
          <a:p>
            <a:pPr algn="just"/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Жанр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сформирован в стиле вопрос-ответ. В самом материале всегда заложен информационный повод. То есть из-за чего разговаривают именно с этим человеком. Видно, что под заголовком сначала идет информационный повод, затем вопрос и ответ на него.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0" y="2564904"/>
            <a:ext cx="866940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731811"/>
            <a:ext cx="2952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Некролог</a:t>
            </a:r>
            <a:r>
              <a:rPr lang="ru-RU" sz="2400" b="1" u="sng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</a:p>
          <a:p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В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некрологе указывается про смерть человека, а также краткая информация о нем. Но еще уделяется внимание достижениям человека. Что он сделал, какое значение имел в обществе и так далее.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5112568" cy="6754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446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Andale Sans UI</vt:lpstr>
      <vt:lpstr>Arial</vt:lpstr>
      <vt:lpstr>SimSun</vt:lpstr>
      <vt:lpstr>Times New Roman</vt:lpstr>
      <vt:lpstr>Wingdings</vt:lpstr>
      <vt:lpstr>Blue Waves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МАМА</cp:lastModifiedBy>
  <cp:revision>73</cp:revision>
  <dcterms:created xsi:type="dcterms:W3CDTF">2016-05-12T17:36:00Z</dcterms:created>
  <dcterms:modified xsi:type="dcterms:W3CDTF">2020-04-30T12:04:56Z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